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10439400" cx="7559675"/>
  <p:notesSz cx="6858000" cy="9144000"/>
  <p:embeddedFontLst>
    <p:embeddedFont>
      <p:font typeface="Roboto"/>
      <p:regular r:id="rId9"/>
      <p:bold r:id="rId10"/>
      <p:italic r:id="rId11"/>
      <p:boldItalic r:id="rId12"/>
    </p:embeddedFont>
    <p:embeddedFont>
      <p:font typeface="Tahom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guide id="3" orient="horz" pos="2749">
          <p15:clr>
            <a:srgbClr val="9AA0A6"/>
          </p15:clr>
        </p15:guide>
      </p15:sldGuideLst>
    </p:ext>
    <p:ext uri="http://customooxmlschemas.google.com/">
      <go:slidesCustomData xmlns:go="http://customooxmlschemas.google.com/" r:id="rId15" roundtripDataSignature="AMtx7mibeNXDiXjmUDAs4DDG1xyyFGg5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 pos="2749"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italic.fntdata"/><Relationship Id="rId10" Type="http://schemas.openxmlformats.org/officeDocument/2006/relationships/font" Target="fonts/Roboto-bold.fntdata"/><Relationship Id="rId13" Type="http://schemas.openxmlformats.org/officeDocument/2006/relationships/font" Target="fonts/Tahoma-regular.fntdata"/><Relationship Id="rId12"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regular.fntdata"/><Relationship Id="rId15" Type="http://customschemas.google.com/relationships/presentationmetadata" Target="metadata"/><Relationship Id="rId14"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2187575" y="685800"/>
            <a:ext cx="24828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1" name="Google Shape;11;p9"/>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9"/>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5" name="Google Shape;15;p9"/>
          <p:cNvGrpSpPr/>
          <p:nvPr/>
        </p:nvGrpSpPr>
        <p:grpSpPr>
          <a:xfrm>
            <a:off x="5206434" y="273430"/>
            <a:ext cx="2095862" cy="801855"/>
            <a:chOff x="4041775" y="149225"/>
            <a:chExt cx="2282825" cy="927000"/>
          </a:xfrm>
        </p:grpSpPr>
        <p:sp>
          <p:nvSpPr>
            <p:cNvPr id="16" name="Google Shape;16;p9"/>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7" name="Google Shape;17;p9"/>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8" name="Google Shape;18;p9"/>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9" name="Google Shape;19;p9"/>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0" name="Google Shape;20;p9"/>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9"/>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9"/>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9"/>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9"/>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5" name="Google Shape;25;p9"/>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26" name="Google Shape;26;p9"/>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pic>
        <p:nvPicPr>
          <p:cNvPr id="28" name="Google Shape;28;p10"/>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29" name="Google Shape;29;p10"/>
          <p:cNvSpPr txBox="1"/>
          <p:nvPr/>
        </p:nvSpPr>
        <p:spPr>
          <a:xfrm>
            <a:off x="257725" y="10103075"/>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200" u="none" cap="none" strike="noStrike">
                <a:solidFill>
                  <a:srgbClr val="FFFFFF"/>
                </a:solidFill>
                <a:latin typeface="Tahoma"/>
                <a:ea typeface="Tahoma"/>
                <a:cs typeface="Tahoma"/>
                <a:sym typeface="Tahoma"/>
              </a:rPr>
              <a:t>arts.eu</a:t>
            </a:r>
            <a:endParaRPr b="1" i="0" sz="1200" u="none" cap="none" strike="noStrike">
              <a:solidFill>
                <a:srgbClr val="FFFFFF"/>
              </a:solidFill>
              <a:latin typeface="Tahoma"/>
              <a:ea typeface="Tahoma"/>
              <a:cs typeface="Tahoma"/>
              <a:sym typeface="Tahoma"/>
            </a:endParaRPr>
          </a:p>
        </p:txBody>
      </p:sp>
      <p:grpSp>
        <p:nvGrpSpPr>
          <p:cNvPr id="30" name="Google Shape;30;p10"/>
          <p:cNvGrpSpPr/>
          <p:nvPr/>
        </p:nvGrpSpPr>
        <p:grpSpPr>
          <a:xfrm>
            <a:off x="5206434" y="273430"/>
            <a:ext cx="2095862" cy="801855"/>
            <a:chOff x="4041775" y="149225"/>
            <a:chExt cx="2282825" cy="927000"/>
          </a:xfrm>
        </p:grpSpPr>
        <p:sp>
          <p:nvSpPr>
            <p:cNvPr id="31" name="Google Shape;31;p1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2" name="Google Shape;32;p1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3" name="Google Shape;33;p1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4" name="Google Shape;34;p1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5" name="Google Shape;35;p1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6" name="Google Shape;36;p1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7" name="Google Shape;37;p1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8" name="Google Shape;38;p1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9" name="Google Shape;39;p1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1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2" name="Google Shape;42;p11"/>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3" name="Google Shape;43;p11"/>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4" name="Google Shape;44;p11"/>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6" name="Google Shape;46;p11"/>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1"/>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8" name="Google Shape;48;p11"/>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9" name="Google Shape;49;p11"/>
          <p:cNvSpPr txBox="1"/>
          <p:nvPr>
            <p:ph idx="3" type="body"/>
          </p:nvPr>
        </p:nvSpPr>
        <p:spPr>
          <a:xfrm>
            <a:off x="3995300" y="5154372"/>
            <a:ext cx="3306900" cy="4015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1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52" name="Google Shape;52;p12"/>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53" name="Google Shape;53;p12"/>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4" name="Google Shape;54;p12"/>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2"/>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56" name="Google Shape;56;p12"/>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2"/>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8" name="Google Shape;58;p12"/>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9" name="Google Shape;59;p12"/>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0" y="0"/>
            <a:ext cx="7560000" cy="856798"/>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6703194" y="-9"/>
            <a:ext cx="856800" cy="856800"/>
          </a:xfrm>
          <a:prstGeom prst="rect">
            <a:avLst/>
          </a:prstGeom>
          <a:noFill/>
          <a:ln>
            <a:noFill/>
          </a:ln>
        </p:spPr>
      </p:pic>
      <p:pic>
        <p:nvPicPr>
          <p:cNvPr id="63" name="Google Shape;63;p13"/>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64" name="Google Shape;64;p13"/>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5" name="Google Shape;65;p1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68" name="Google Shape;68;p14"/>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69" name="Google Shape;69;p14"/>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70" name="Google Shape;70;p14"/>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71" name="Google Shape;71;p1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72" name="Google Shape;72;p14"/>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pSp>
        <p:nvGrpSpPr>
          <p:cNvPr id="77" name="Google Shape;77;p1"/>
          <p:cNvGrpSpPr/>
          <p:nvPr/>
        </p:nvGrpSpPr>
        <p:grpSpPr>
          <a:xfrm>
            <a:off x="5206435" y="273430"/>
            <a:ext cx="2095862" cy="801855"/>
            <a:chOff x="4041775" y="149225"/>
            <a:chExt cx="2282825" cy="927000"/>
          </a:xfrm>
        </p:grpSpPr>
        <p:sp>
          <p:nvSpPr>
            <p:cNvPr id="78" name="Google Shape;78;p1"/>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79" name="Google Shape;79;p1"/>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p1"/>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p1"/>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p1"/>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p1"/>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p1"/>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p1"/>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p1"/>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87" name="Google Shape;87;p1"/>
          <p:cNvPicPr preferRelativeResize="0"/>
          <p:nvPr/>
        </p:nvPicPr>
        <p:blipFill rotWithShape="1">
          <a:blip r:embed="rId3">
            <a:alphaModFix/>
          </a:blip>
          <a:srcRect b="0" l="0" r="0" t="0"/>
          <a:stretch/>
        </p:blipFill>
        <p:spPr>
          <a:xfrm>
            <a:off x="0" y="10148100"/>
            <a:ext cx="7560000" cy="291900"/>
          </a:xfrm>
          <a:prstGeom prst="rect">
            <a:avLst/>
          </a:prstGeom>
          <a:noFill/>
          <a:ln>
            <a:noFill/>
          </a:ln>
        </p:spPr>
      </p:pic>
      <p:sp>
        <p:nvSpPr>
          <p:cNvPr id="88" name="Google Shape;88;p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Roboto"/>
                <a:ea typeface="Roboto"/>
                <a:cs typeface="Roboto"/>
                <a:sym typeface="Roboto"/>
              </a:rPr>
              <a:t>arts.eu</a:t>
            </a:r>
            <a:endParaRPr b="1" i="0" sz="1400" u="none" cap="none" strike="noStrike">
              <a:solidFill>
                <a:srgbClr val="FFFFFF"/>
              </a:solidFill>
              <a:latin typeface="Roboto"/>
              <a:ea typeface="Roboto"/>
              <a:cs typeface="Roboto"/>
              <a:sym typeface="Roboto"/>
            </a:endParaRPr>
          </a:p>
        </p:txBody>
      </p:sp>
      <p:sp>
        <p:nvSpPr>
          <p:cNvPr id="89" name="Google Shape;89;p1"/>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txBox="1"/>
          <p:nvPr>
            <p:ph idx="1" type="subTitle"/>
          </p:nvPr>
        </p:nvSpPr>
        <p:spPr>
          <a:xfrm>
            <a:off x="257700" y="8418000"/>
            <a:ext cx="7044600" cy="5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a:solidFill>
                  <a:schemeClr val="dk1"/>
                </a:solidFill>
              </a:rPr>
              <a:t>Inklusion im Onboarding</a:t>
            </a:r>
            <a:endParaRPr sz="2700">
              <a:solidFill>
                <a:schemeClr val="dk1"/>
              </a:solidFill>
              <a:latin typeface="Tahoma"/>
              <a:ea typeface="Tahoma"/>
              <a:cs typeface="Tahoma"/>
              <a:sym typeface="Tahoma"/>
            </a:endParaRPr>
          </a:p>
        </p:txBody>
      </p:sp>
      <p:sp>
        <p:nvSpPr>
          <p:cNvPr id="91" name="Google Shape;91;p1"/>
          <p:cNvSpPr txBox="1"/>
          <p:nvPr/>
        </p:nvSpPr>
        <p:spPr>
          <a:xfrm>
            <a:off x="257700" y="9037675"/>
            <a:ext cx="5425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Tahoma"/>
                <a:ea typeface="Tahoma"/>
                <a:cs typeface="Tahoma"/>
                <a:sym typeface="Tahoma"/>
              </a:rPr>
              <a:t>Ein</a:t>
            </a:r>
            <a:r>
              <a:rPr lang="de">
                <a:solidFill>
                  <a:schemeClr val="dk1"/>
                </a:solidFill>
                <a:latin typeface="Tahoma"/>
                <a:ea typeface="Tahoma"/>
                <a:cs typeface="Tahoma"/>
                <a:sym typeface="Tahoma"/>
              </a:rPr>
              <a:t>e Einführung in den sensiblen Umgang mit Kolleg:innen mit Behinderungen oder chronischen Erkrankungen</a:t>
            </a:r>
            <a:endParaRPr b="0" i="0" sz="1400" u="none" cap="none" strike="noStrike">
              <a:solidFill>
                <a:schemeClr val="dk1"/>
              </a:solidFill>
              <a:latin typeface="Tahoma"/>
              <a:ea typeface="Tahoma"/>
              <a:cs typeface="Tahoma"/>
              <a:sym typeface="Tahoma"/>
            </a:endParaRPr>
          </a:p>
        </p:txBody>
      </p:sp>
      <p:pic>
        <p:nvPicPr>
          <p:cNvPr id="92" name="Google Shape;92;p1"/>
          <p:cNvPicPr preferRelativeResize="0"/>
          <p:nvPr/>
        </p:nvPicPr>
        <p:blipFill rotWithShape="1">
          <a:blip r:embed="rId4">
            <a:alphaModFix/>
          </a:blip>
          <a:srcRect b="30553" l="0" r="0" t="11458"/>
          <a:stretch/>
        </p:blipFill>
        <p:spPr>
          <a:xfrm>
            <a:off x="0" y="1613200"/>
            <a:ext cx="7559999" cy="6568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idx="4294967295" type="title"/>
          </p:nvPr>
        </p:nvSpPr>
        <p:spPr>
          <a:xfrm>
            <a:off x="360000" y="432000"/>
            <a:ext cx="4744500" cy="138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Inklusion im Onboarding: Optimale Arbeitsbedingungen schaffen</a:t>
            </a:r>
            <a:endParaRPr sz="2600"/>
          </a:p>
        </p:txBody>
      </p:sp>
      <p:sp>
        <p:nvSpPr>
          <p:cNvPr id="98" name="Google Shape;98;p2"/>
          <p:cNvSpPr txBox="1"/>
          <p:nvPr>
            <p:ph idx="4294967295" type="body"/>
          </p:nvPr>
        </p:nvSpPr>
        <p:spPr>
          <a:xfrm>
            <a:off x="360000" y="2168200"/>
            <a:ext cx="3348000" cy="683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de" sz="1200">
                <a:solidFill>
                  <a:srgbClr val="1D1D1B"/>
                </a:solidFill>
              </a:rPr>
              <a:t>Viele Unternehmen haben Schwierig-</a:t>
            </a:r>
            <a:endParaRPr b="1" sz="1200">
              <a:solidFill>
                <a:srgbClr val="1D1D1B"/>
              </a:solidFill>
            </a:endParaRPr>
          </a:p>
          <a:p>
            <a:pPr indent="0" lvl="0" marL="0" rtl="0" algn="just">
              <a:lnSpc>
                <a:spcPct val="115000"/>
              </a:lnSpc>
              <a:spcBef>
                <a:spcPts val="0"/>
              </a:spcBef>
              <a:spcAft>
                <a:spcPts val="0"/>
              </a:spcAft>
              <a:buSzPts val="1800"/>
              <a:buNone/>
            </a:pPr>
            <a:r>
              <a:rPr b="1" lang="de" sz="1200">
                <a:solidFill>
                  <a:srgbClr val="1D1D1B"/>
                </a:solidFill>
              </a:rPr>
              <a:t>keiten, geeignete Mitarbeitende zu finden. Dabei ist unsere Vorstellung von “geeignet” oft zu eng gefasst, da unsere Arbeitswelt nicht genügend auf Menschen mit Beeinträchtigungen eingerichtet ist. Wir können es uns nicht leisten, Talente auszuschließen - dieses Merkblatt soll erste Hilfestellungen geben, was beim Onboarding von Menschen mit Beeinträchtigungen beachtet werden sollte.</a:t>
            </a:r>
            <a:endParaRPr sz="1200">
              <a:solidFill>
                <a:srgbClr val="1D1D1B"/>
              </a:solidFill>
            </a:endParaRPr>
          </a:p>
          <a:p>
            <a:pPr indent="0" lvl="0" marL="0" rtl="0" algn="just">
              <a:spcBef>
                <a:spcPts val="1383"/>
              </a:spcBef>
              <a:spcAft>
                <a:spcPts val="0"/>
              </a:spcAft>
              <a:buSzPts val="1100"/>
              <a:buNone/>
            </a:pPr>
            <a:r>
              <a:rPr lang="de" sz="1200">
                <a:solidFill>
                  <a:schemeClr val="dk1"/>
                </a:solidFill>
                <a:highlight>
                  <a:schemeClr val="lt1"/>
                </a:highlight>
              </a:rPr>
              <a:t>Behandeln Sie Ihre Mitarbeitenden mit Behinderung so, wie Sie alle Mitarbeitenden behandeln. Sehen Sie immer den Menschen mit seinen Kompetenzen im Vordergrund und nicht seine Behinderung. Um ihre Arbeitsleistung bestmöglich abrufen zu können, brauchen Mitarbeitende mit Beeinträchtigungen allerdings die passenden Voraussetzungen von Ihnen als Arbeitgeber.</a:t>
            </a:r>
            <a:endParaRPr sz="1200">
              <a:solidFill>
                <a:schemeClr val="dk1"/>
              </a:solidFill>
              <a:highlight>
                <a:schemeClr val="lt1"/>
              </a:highlight>
            </a:endParaRPr>
          </a:p>
          <a:p>
            <a:pPr indent="0" lvl="0" marL="0" rtl="0" algn="just">
              <a:spcBef>
                <a:spcPts val="1383"/>
              </a:spcBef>
              <a:spcAft>
                <a:spcPts val="0"/>
              </a:spcAft>
              <a:buSzPts val="1100"/>
              <a:buNone/>
            </a:pPr>
            <a:r>
              <a:rPr lang="de" sz="1200">
                <a:solidFill>
                  <a:schemeClr val="dk1"/>
                </a:solidFill>
                <a:extLst>
                  <a:ext uri="http://customooxmlschemas.google.com/">
                    <go:slidesCustomData xmlns:go="http://customooxmlschemas.google.com/" textRoundtripDataId="0"/>
                  </a:ext>
                </a:extLst>
              </a:rPr>
              <a:t>Der beste Einstieg, um diese Voraussetzungen zu schaffen, ist eine rücksichtsvolle und empathische Kommunikation, worauf wir auf der nächsten Seite genauer eingehen.</a:t>
            </a:r>
            <a:endParaRPr sz="1200">
              <a:solidFill>
                <a:schemeClr val="dk1"/>
              </a:solidFill>
            </a:endParaRPr>
          </a:p>
          <a:p>
            <a:pPr indent="0" lvl="0" marL="0" rtl="0" algn="just">
              <a:spcBef>
                <a:spcPts val="1383"/>
              </a:spcBef>
              <a:spcAft>
                <a:spcPts val="0"/>
              </a:spcAft>
              <a:buSzPts val="1100"/>
              <a:buNone/>
            </a:pPr>
            <a:r>
              <a:rPr lang="de" sz="1200">
                <a:solidFill>
                  <a:schemeClr val="dk1"/>
                </a:solidFill>
                <a:highlight>
                  <a:schemeClr val="lt1"/>
                </a:highlight>
              </a:rPr>
              <a:t>Diesen Personen</a:t>
            </a:r>
            <a:r>
              <a:rPr lang="de" sz="1200">
                <a:solidFill>
                  <a:schemeClr val="dk1"/>
                </a:solidFill>
                <a:highlight>
                  <a:schemeClr val="lt1"/>
                </a:highlight>
                <a:extLst>
                  <a:ext uri="http://customooxmlschemas.google.com/">
                    <go:slidesCustomData xmlns:go="http://customooxmlschemas.google.com/" textRoundtripDataId="1"/>
                  </a:ext>
                </a:extLst>
              </a:rPr>
              <a:t> kommt im deutschen Arbeitsrecht ein besonderer Schutz zu. Sie als Arbeitgeber müssen bestimmte Rechte und Pflichten beachten. Am besten lassen Sie sich hierzu vom Integrationsamt beraten.</a:t>
            </a:r>
            <a:br>
              <a:rPr lang="de" sz="1200">
                <a:solidFill>
                  <a:schemeClr val="dk1"/>
                </a:solidFill>
                <a:extLst>
                  <a:ext uri="http://customooxmlschemas.google.com/">
                    <go:slidesCustomData xmlns:go="http://customooxmlschemas.google.com/" textRoundtripDataId="2"/>
                  </a:ext>
                </a:extLst>
              </a:rPr>
            </a:br>
            <a:endParaRPr sz="1200">
              <a:solidFill>
                <a:srgbClr val="1D1D1B"/>
              </a:solidFill>
            </a:endParaRPr>
          </a:p>
        </p:txBody>
      </p:sp>
      <p:sp>
        <p:nvSpPr>
          <p:cNvPr id="99" name="Google Shape;99;p2"/>
          <p:cNvSpPr txBox="1"/>
          <p:nvPr>
            <p:ph idx="4294967295" type="body"/>
          </p:nvPr>
        </p:nvSpPr>
        <p:spPr>
          <a:xfrm>
            <a:off x="3883100" y="2168200"/>
            <a:ext cx="3348000" cy="4199400"/>
          </a:xfrm>
          <a:prstGeom prst="rect">
            <a:avLst/>
          </a:prstGeom>
          <a:noFill/>
          <a:ln>
            <a:noFill/>
          </a:ln>
        </p:spPr>
        <p:txBody>
          <a:bodyPr anchorCtr="0" anchor="t" bIns="91425" lIns="91425" spcFirstLastPara="1" rIns="91425" wrap="square" tIns="91425">
            <a:noAutofit/>
          </a:bodyPr>
          <a:lstStyle/>
          <a:p>
            <a:pPr indent="0" lvl="0" marL="0" rtl="0" algn="just">
              <a:spcBef>
                <a:spcPts val="400"/>
              </a:spcBef>
              <a:spcAft>
                <a:spcPts val="0"/>
              </a:spcAft>
              <a:buClr>
                <a:schemeClr val="dk1"/>
              </a:buClr>
              <a:buSzPts val="1100"/>
              <a:buFont typeface="Arial"/>
              <a:buNone/>
            </a:pPr>
            <a:r>
              <a:rPr lang="de" sz="1200">
                <a:solidFill>
                  <a:schemeClr val="dk1"/>
                </a:solidFill>
              </a:rPr>
              <a:t>Je nach Art der Beeinträchtigung ist Barrierefreiheit der Räumlichkeiten wichtig, es wird ein Ruheraum benötigt oder bestimmte Tools, die eine barrierefreie Zusammenarbeit am Computer ermöglichen.</a:t>
            </a:r>
            <a:endParaRPr sz="1200">
              <a:solidFill>
                <a:schemeClr val="dk1"/>
              </a:solidFill>
            </a:endParaRPr>
          </a:p>
          <a:p>
            <a:pPr indent="0" lvl="0" marL="0" rtl="0" algn="just">
              <a:spcBef>
                <a:spcPts val="1383"/>
              </a:spcBef>
              <a:spcAft>
                <a:spcPts val="0"/>
              </a:spcAft>
              <a:buClr>
                <a:schemeClr val="dk1"/>
              </a:buClr>
              <a:buSzPts val="1100"/>
              <a:buFont typeface="Arial"/>
              <a:buNone/>
            </a:pPr>
            <a:r>
              <a:rPr b="1" lang="de" sz="1200">
                <a:solidFill>
                  <a:schemeClr val="dk1"/>
                </a:solidFill>
                <a:highlight>
                  <a:schemeClr val="lt1"/>
                </a:highlight>
              </a:rPr>
              <a:t>Unsere Tipps </a:t>
            </a:r>
            <a:r>
              <a:rPr lang="de" sz="1200">
                <a:solidFill>
                  <a:schemeClr val="dk1"/>
                </a:solidFill>
                <a:highlight>
                  <a:schemeClr val="lt1"/>
                </a:highlight>
              </a:rPr>
              <a:t>zur Erstellung von personalisierten Onboarding-Maßnahmen, die auf die Bedürfnisse der jeweiligen Mitarbeiter:innen angepasst sind:</a:t>
            </a:r>
            <a:endParaRPr sz="1200">
              <a:solidFill>
                <a:schemeClr val="dk1"/>
              </a:solidFill>
              <a:highlight>
                <a:schemeClr val="lt1"/>
              </a:highlight>
            </a:endParaRPr>
          </a:p>
          <a:p>
            <a:pPr indent="-304800" lvl="0" marL="457200" rtl="0" algn="just">
              <a:spcBef>
                <a:spcPts val="1000"/>
              </a:spcBef>
              <a:spcAft>
                <a:spcPts val="0"/>
              </a:spcAft>
              <a:buClr>
                <a:schemeClr val="dk1"/>
              </a:buClr>
              <a:buSzPts val="1200"/>
              <a:buFont typeface="Tahoma"/>
              <a:buChar char="●"/>
            </a:pPr>
            <a:r>
              <a:rPr lang="de" sz="1200">
                <a:solidFill>
                  <a:schemeClr val="dk1"/>
                </a:solidFill>
                <a:highlight>
                  <a:schemeClr val="lt1"/>
                </a:highlight>
              </a:rPr>
              <a:t>Fragen: „Was brauchen Sie, um bei uns gut arbeiten zu können?“.</a:t>
            </a:r>
            <a:endParaRPr sz="1200">
              <a:solidFill>
                <a:schemeClr val="dk1"/>
              </a:solidFill>
              <a:highlight>
                <a:schemeClr val="lt1"/>
              </a:highlight>
            </a:endParaRPr>
          </a:p>
          <a:p>
            <a:pPr indent="-304800" lvl="0" marL="457200" rtl="0" algn="just">
              <a:spcBef>
                <a:spcPts val="0"/>
              </a:spcBef>
              <a:spcAft>
                <a:spcPts val="0"/>
              </a:spcAft>
              <a:buClr>
                <a:schemeClr val="dk1"/>
              </a:buClr>
              <a:buSzPts val="1200"/>
              <a:buFont typeface="Tahoma"/>
              <a:buChar char="●"/>
            </a:pPr>
            <a:r>
              <a:rPr lang="de" sz="1200">
                <a:solidFill>
                  <a:schemeClr val="dk1"/>
                </a:solidFill>
                <a:highlight>
                  <a:schemeClr val="lt1"/>
                </a:highlight>
              </a:rPr>
              <a:t>Onboardingunterlagen barrierefrei gestalten</a:t>
            </a:r>
            <a:endParaRPr sz="1200">
              <a:solidFill>
                <a:schemeClr val="dk1"/>
              </a:solidFill>
              <a:highlight>
                <a:schemeClr val="lt1"/>
              </a:highlight>
            </a:endParaRPr>
          </a:p>
          <a:p>
            <a:pPr indent="-304800" lvl="0" marL="457200" rtl="0" algn="just">
              <a:spcBef>
                <a:spcPts val="0"/>
              </a:spcBef>
              <a:spcAft>
                <a:spcPts val="0"/>
              </a:spcAft>
              <a:buClr>
                <a:schemeClr val="dk1"/>
              </a:buClr>
              <a:buSzPts val="1200"/>
              <a:buFont typeface="Tahoma"/>
              <a:buChar char="●"/>
            </a:pPr>
            <a:r>
              <a:rPr lang="de" sz="1200">
                <a:solidFill>
                  <a:schemeClr val="dk1"/>
                </a:solidFill>
                <a:highlight>
                  <a:schemeClr val="lt1"/>
                </a:highlight>
              </a:rPr>
              <a:t>Benennen Sie eine Bezugsperson vor Jobbeginn, die für Rückfragen zur Barrierefreiheit zur Verfügung steht</a:t>
            </a:r>
            <a:endParaRPr sz="1200">
              <a:solidFill>
                <a:schemeClr val="dk1"/>
              </a:solidFill>
              <a:highlight>
                <a:schemeClr val="lt1"/>
              </a:highlight>
            </a:endParaRPr>
          </a:p>
          <a:p>
            <a:pPr indent="-304800" lvl="0" marL="457200" rtl="0" algn="just">
              <a:spcBef>
                <a:spcPts val="0"/>
              </a:spcBef>
              <a:spcAft>
                <a:spcPts val="0"/>
              </a:spcAft>
              <a:buClr>
                <a:schemeClr val="dk1"/>
              </a:buClr>
              <a:buSzPts val="1200"/>
              <a:buFont typeface="Tahoma"/>
              <a:buChar char="●"/>
            </a:pPr>
            <a:r>
              <a:rPr lang="de" sz="1200">
                <a:solidFill>
                  <a:schemeClr val="dk1"/>
                </a:solidFill>
              </a:rPr>
              <a:t>Barrierefreie Austauschmöglichkeiten untereinander schaffen</a:t>
            </a:r>
            <a:endParaRPr sz="1200">
              <a:solidFill>
                <a:schemeClr val="dk1"/>
              </a:solidFill>
              <a:highlight>
                <a:schemeClr val="lt1"/>
              </a:highlight>
            </a:endParaRPr>
          </a:p>
          <a:p>
            <a:pPr indent="0" lvl="0" marL="0" rtl="0" algn="just">
              <a:spcBef>
                <a:spcPts val="400"/>
              </a:spcBef>
              <a:spcAft>
                <a:spcPts val="3600"/>
              </a:spcAft>
              <a:buClr>
                <a:schemeClr val="dk1"/>
              </a:buClr>
              <a:buSzPts val="1100"/>
              <a:buFont typeface="Arial"/>
              <a:buNone/>
            </a:pPr>
            <a:r>
              <a:t/>
            </a:r>
            <a:endParaRPr sz="1200">
              <a:solidFill>
                <a:schemeClr val="dk1"/>
              </a:solidFill>
            </a:endParaRPr>
          </a:p>
        </p:txBody>
      </p:sp>
      <p:sp>
        <p:nvSpPr>
          <p:cNvPr id="100" name="Google Shape;100;p2"/>
          <p:cNvSpPr/>
          <p:nvPr/>
        </p:nvSpPr>
        <p:spPr>
          <a:xfrm>
            <a:off x="3995300" y="6542875"/>
            <a:ext cx="3246000" cy="33609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txBox="1"/>
          <p:nvPr>
            <p:ph idx="4294967295" type="body"/>
          </p:nvPr>
        </p:nvSpPr>
        <p:spPr>
          <a:xfrm>
            <a:off x="4038925" y="6510225"/>
            <a:ext cx="3195900" cy="295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de" sz="1500">
                <a:solidFill>
                  <a:schemeClr val="lt1"/>
                </a:solidFill>
              </a:rPr>
              <a:t>Arten von Behinderungen</a:t>
            </a:r>
            <a:endParaRPr>
              <a:solidFill>
                <a:schemeClr val="lt1"/>
              </a:solidFill>
            </a:endParaRPr>
          </a:p>
          <a:p>
            <a:pPr indent="-298450" lvl="0" marL="457200" marR="124874" rtl="0" algn="l">
              <a:spcBef>
                <a:spcPts val="1000"/>
              </a:spcBef>
              <a:spcAft>
                <a:spcPts val="0"/>
              </a:spcAft>
              <a:buClr>
                <a:schemeClr val="lt1"/>
              </a:buClr>
              <a:buSzPts val="1100"/>
              <a:buChar char="●"/>
            </a:pPr>
            <a:r>
              <a:rPr lang="de" sz="1100">
                <a:solidFill>
                  <a:schemeClr val="lt1"/>
                </a:solidFill>
              </a:rPr>
              <a:t>Chronische Erkrankungen wie Diabetes, Migräne, Fibromyalgie, …</a:t>
            </a:r>
            <a:endParaRPr sz="1100">
              <a:solidFill>
                <a:schemeClr val="lt1"/>
              </a:solidFill>
            </a:endParaRPr>
          </a:p>
          <a:p>
            <a:pPr indent="-298450" lvl="0" marL="457200" marR="124874" rtl="0" algn="l">
              <a:spcBef>
                <a:spcPts val="600"/>
              </a:spcBef>
              <a:spcAft>
                <a:spcPts val="0"/>
              </a:spcAft>
              <a:buClr>
                <a:schemeClr val="lt1"/>
              </a:buClr>
              <a:buSzPts val="1100"/>
              <a:buChar char="●"/>
            </a:pPr>
            <a:r>
              <a:rPr lang="de" sz="1100">
                <a:solidFill>
                  <a:schemeClr val="lt1"/>
                </a:solidFill>
              </a:rPr>
              <a:t>Akute Erkrankungen wie Krebserkrankung, Bandscheibe</a:t>
            </a:r>
            <a:endParaRPr sz="1100">
              <a:solidFill>
                <a:schemeClr val="lt1"/>
              </a:solidFill>
            </a:endParaRPr>
          </a:p>
          <a:p>
            <a:pPr indent="-298450" lvl="0" marL="457200" marR="124874" rtl="0" algn="l">
              <a:spcBef>
                <a:spcPts val="600"/>
              </a:spcBef>
              <a:spcAft>
                <a:spcPts val="0"/>
              </a:spcAft>
              <a:buClr>
                <a:schemeClr val="lt1"/>
              </a:buClr>
              <a:buSzPts val="1100"/>
              <a:buChar char="●"/>
            </a:pPr>
            <a:r>
              <a:rPr lang="de" sz="1100">
                <a:solidFill>
                  <a:schemeClr val="lt1"/>
                </a:solidFill>
              </a:rPr>
              <a:t>Beeinträchtigungen der Sinnesorgane </a:t>
            </a:r>
            <a:endParaRPr sz="1100">
              <a:solidFill>
                <a:schemeClr val="lt1"/>
              </a:solidFill>
            </a:endParaRPr>
          </a:p>
          <a:p>
            <a:pPr indent="-298450" lvl="0" marL="457200" marR="124874" rtl="0" algn="l">
              <a:spcBef>
                <a:spcPts val="600"/>
              </a:spcBef>
              <a:spcAft>
                <a:spcPts val="0"/>
              </a:spcAft>
              <a:buClr>
                <a:schemeClr val="lt1"/>
              </a:buClr>
              <a:buSzPts val="1100"/>
              <a:buChar char="●"/>
            </a:pPr>
            <a:r>
              <a:rPr lang="de" sz="1100">
                <a:solidFill>
                  <a:schemeClr val="lt1"/>
                </a:solidFill>
              </a:rPr>
              <a:t>Körperliche Behinderungen </a:t>
            </a:r>
            <a:endParaRPr sz="1100">
              <a:solidFill>
                <a:schemeClr val="lt1"/>
              </a:solidFill>
            </a:endParaRPr>
          </a:p>
          <a:p>
            <a:pPr indent="-298450" lvl="0" marL="457200" marR="124874" rtl="0" algn="l">
              <a:spcBef>
                <a:spcPts val="600"/>
              </a:spcBef>
              <a:spcAft>
                <a:spcPts val="0"/>
              </a:spcAft>
              <a:buClr>
                <a:schemeClr val="lt1"/>
              </a:buClr>
              <a:buSzPts val="1100"/>
              <a:buChar char="●"/>
            </a:pPr>
            <a:r>
              <a:rPr lang="de" sz="1100">
                <a:solidFill>
                  <a:schemeClr val="lt1"/>
                </a:solidFill>
              </a:rPr>
              <a:t>Geistige Behinderungen wie Dyslexie und anderen Lernschwächen</a:t>
            </a:r>
            <a:endParaRPr sz="1100">
              <a:solidFill>
                <a:schemeClr val="lt1"/>
              </a:solidFill>
            </a:endParaRPr>
          </a:p>
          <a:p>
            <a:pPr indent="-298450" lvl="0" marL="457200" marR="124874" rtl="0" algn="l">
              <a:spcBef>
                <a:spcPts val="600"/>
              </a:spcBef>
              <a:spcAft>
                <a:spcPts val="0"/>
              </a:spcAft>
              <a:buClr>
                <a:schemeClr val="lt1"/>
              </a:buClr>
              <a:buSzPts val="1100"/>
              <a:buChar char="●"/>
            </a:pPr>
            <a:r>
              <a:rPr lang="de" sz="1100">
                <a:solidFill>
                  <a:schemeClr val="lt1"/>
                </a:solidFill>
              </a:rPr>
              <a:t>Neurodiversität wie Autismus, ADHS</a:t>
            </a:r>
            <a:endParaRPr sz="1100">
              <a:solidFill>
                <a:schemeClr val="lt1"/>
              </a:solidFill>
            </a:endParaRPr>
          </a:p>
          <a:p>
            <a:pPr indent="-298450" lvl="0" marL="457200" marR="124874" rtl="0" algn="l">
              <a:spcBef>
                <a:spcPts val="600"/>
              </a:spcBef>
              <a:spcAft>
                <a:spcPts val="0"/>
              </a:spcAft>
              <a:buClr>
                <a:schemeClr val="lt1"/>
              </a:buClr>
              <a:buSzPts val="1100"/>
              <a:buChar char="●"/>
            </a:pPr>
            <a:r>
              <a:rPr lang="de" sz="1100">
                <a:solidFill>
                  <a:schemeClr val="lt1"/>
                </a:solidFill>
              </a:rPr>
              <a:t>Psychische Erkrankungen wie Depressionen oder Suchterkrankung</a:t>
            </a:r>
            <a:endParaRPr sz="1100">
              <a:solidFill>
                <a:schemeClr val="lt1"/>
              </a:solidFill>
            </a:endParaRPr>
          </a:p>
          <a:p>
            <a:pPr indent="-298450" lvl="0" marL="457200" marR="124874" rtl="0" algn="l">
              <a:spcBef>
                <a:spcPts val="600"/>
              </a:spcBef>
              <a:spcAft>
                <a:spcPts val="0"/>
              </a:spcAft>
              <a:buClr>
                <a:schemeClr val="lt1"/>
              </a:buClr>
              <a:buSzPts val="1100"/>
              <a:buChar char="●"/>
            </a:pPr>
            <a:r>
              <a:rPr lang="de" sz="1100">
                <a:solidFill>
                  <a:schemeClr val="lt1"/>
                </a:solidFill>
              </a:rPr>
              <a:t>Kleinwuchs</a:t>
            </a:r>
            <a:endParaRPr sz="1100">
              <a:solidFill>
                <a:schemeClr val="lt1"/>
              </a:solidFill>
            </a:endParaRPr>
          </a:p>
          <a:p>
            <a:pPr indent="0" lvl="0" marL="0" rtl="0" algn="l">
              <a:lnSpc>
                <a:spcPct val="115000"/>
              </a:lnSpc>
              <a:spcBef>
                <a:spcPts val="600"/>
              </a:spcBef>
              <a:spcAft>
                <a:spcPts val="0"/>
              </a:spcAft>
              <a:buSzPts val="1800"/>
              <a:buNone/>
            </a:pPr>
            <a:r>
              <a:t/>
            </a:r>
            <a:endParaRPr sz="1100">
              <a:solidFill>
                <a:schemeClr val="lt1"/>
              </a:solidFill>
            </a:endParaRPr>
          </a:p>
        </p:txBody>
      </p:sp>
      <p:sp>
        <p:nvSpPr>
          <p:cNvPr id="102" name="Google Shape;102;p2"/>
          <p:cNvSpPr txBox="1"/>
          <p:nvPr/>
        </p:nvSpPr>
        <p:spPr>
          <a:xfrm>
            <a:off x="693625" y="9429650"/>
            <a:ext cx="33453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4700"/>
              </a:spcAft>
              <a:buClr>
                <a:srgbClr val="000000"/>
              </a:buClr>
              <a:buSzPts val="1100"/>
              <a:buFont typeface="Arial"/>
              <a:buNone/>
            </a:pPr>
            <a:r>
              <a:rPr b="1" lang="de" sz="1200">
                <a:solidFill>
                  <a:srgbClr val="00677F"/>
                </a:solidFill>
                <a:latin typeface="Tahoma"/>
                <a:ea typeface="Tahoma"/>
                <a:cs typeface="Tahoma"/>
                <a:sym typeface="Tahoma"/>
              </a:rPr>
              <a:t>Auch im</a:t>
            </a:r>
            <a:r>
              <a:rPr b="1" lang="de" sz="1200">
                <a:solidFill>
                  <a:srgbClr val="00677F"/>
                </a:solidFill>
                <a:latin typeface="Tahoma"/>
                <a:ea typeface="Tahoma"/>
                <a:cs typeface="Tahoma"/>
                <a:sym typeface="Tahoma"/>
              </a:rPr>
              <a:t> Rekrutierungsprozess braucht es inklusive Rahmenbedingungen</a:t>
            </a:r>
            <a:endParaRPr b="1" sz="1200">
              <a:solidFill>
                <a:srgbClr val="00677F"/>
              </a:solidFill>
              <a:latin typeface="Tahoma"/>
              <a:ea typeface="Tahoma"/>
              <a:cs typeface="Tahoma"/>
              <a:sym typeface="Tahoma"/>
            </a:endParaRPr>
          </a:p>
        </p:txBody>
      </p:sp>
      <p:pic>
        <p:nvPicPr>
          <p:cNvPr id="103" name="Google Shape;103;p2"/>
          <p:cNvPicPr preferRelativeResize="0"/>
          <p:nvPr/>
        </p:nvPicPr>
        <p:blipFill>
          <a:blip r:embed="rId3">
            <a:alphaModFix/>
          </a:blip>
          <a:stretch>
            <a:fillRect/>
          </a:stretch>
        </p:blipFill>
        <p:spPr>
          <a:xfrm>
            <a:off x="295500" y="9533300"/>
            <a:ext cx="360000" cy="37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extLst>
                  <a:ext uri="http://customooxmlschemas.google.com/">
                    <go:slidesCustomData xmlns:go="http://customooxmlschemas.google.com/" textRoundtripDataId="3"/>
                  </a:ext>
                </a:extLst>
              </a:rPr>
              <a:t>Kommunikation</a:t>
            </a:r>
            <a:r>
              <a:rPr lang="de" sz="2600"/>
              <a:t>: So gelingt rücksichtsvolles Onboarding</a:t>
            </a:r>
            <a:endParaRPr sz="2600"/>
          </a:p>
        </p:txBody>
      </p:sp>
      <p:sp>
        <p:nvSpPr>
          <p:cNvPr id="109" name="Google Shape;109;p5"/>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lang="de" sz="1200">
                <a:solidFill>
                  <a:schemeClr val="dk1"/>
                </a:solidFill>
              </a:rPr>
              <a:t>Menschen mit Behinderung wünschen sich Akzeptanz und Gleichbehandlung von Vorgesetzten und Kolleg:innen. Jede Person wählt einen eigenen Umgang mit der Offenlegung von persönlichen Bedürfnissen oder Grenzen. Um auf diese Unterschiede empathisch zu reagieren, bedarf es einer einfühlsamen und offenen Kommunikation für die Zusammenarbeit im Team.</a:t>
            </a:r>
            <a:endParaRPr sz="1200">
              <a:solidFill>
                <a:schemeClr val="dk1"/>
              </a:solidFill>
            </a:endParaRPr>
          </a:p>
          <a:p>
            <a:pPr indent="0" lvl="0" marL="0" rtl="0" algn="just">
              <a:lnSpc>
                <a:spcPct val="115000"/>
              </a:lnSpc>
              <a:spcBef>
                <a:spcPts val="0"/>
              </a:spcBef>
              <a:spcAft>
                <a:spcPts val="0"/>
              </a:spcAft>
              <a:buSzPts val="1800"/>
              <a:buNone/>
            </a:pPr>
            <a:r>
              <a:t/>
            </a:r>
            <a:endParaRPr sz="1200">
              <a:solidFill>
                <a:srgbClr val="0000FF"/>
              </a:solidFill>
            </a:endParaRPr>
          </a:p>
          <a:p>
            <a:pPr indent="0" lvl="0" marL="986399" marR="0" rtl="0" algn="just">
              <a:lnSpc>
                <a:spcPct val="115000"/>
              </a:lnSpc>
              <a:spcBef>
                <a:spcPts val="0"/>
              </a:spcBef>
              <a:spcAft>
                <a:spcPts val="0"/>
              </a:spcAft>
              <a:buSzPts val="1800"/>
              <a:buNone/>
            </a:pPr>
            <a:r>
              <a:rPr b="1" lang="de" sz="1500">
                <a:solidFill>
                  <a:schemeClr val="dk1"/>
                </a:solidFill>
              </a:rPr>
              <a:t>Verständnis </a:t>
            </a:r>
            <a:endParaRPr b="1" sz="1500">
              <a:solidFill>
                <a:schemeClr val="dk1"/>
              </a:solidFill>
            </a:endParaRPr>
          </a:p>
          <a:p>
            <a:pPr indent="0" lvl="0" marL="986400" marR="0" rtl="0" algn="just">
              <a:lnSpc>
                <a:spcPct val="115000"/>
              </a:lnSpc>
              <a:spcBef>
                <a:spcPts val="0"/>
              </a:spcBef>
              <a:spcAft>
                <a:spcPts val="0"/>
              </a:spcAft>
              <a:buSzPts val="1800"/>
              <a:buNone/>
            </a:pPr>
            <a:r>
              <a:rPr lang="de" sz="1200">
                <a:solidFill>
                  <a:schemeClr val="dk1"/>
                </a:solidFill>
              </a:rPr>
              <a:t>Sprechen Sie bereits vor Jobbeginn mit dem zukünftigen Teammitglied darüber wie er:sie mit der Beeinträchtigung umgeht und ob er:sie selbst mit dem Team darüber sprechen möchte, oder ob eine Ankündigung durch die Führungskraft gewünscht wird. Eine solche Ankündigung sollte sachlich und informativ erfolgen; beispielsweise “nutzt einen Rollstuhl, daher bitte immer Wege frei lassen” oder “benötigt Gelegenheiten zum Rückzug”. Bei Erkrankungen, die Notfallsituationen hervorrufen können, wie Epilepsie, Migräne oder Diabetes ist es wichtig, vorab darüber zu sprechen, wie geholfen werden kann.</a:t>
            </a:r>
            <a:endParaRPr sz="1200">
              <a:solidFill>
                <a:schemeClr val="dk1"/>
              </a:solidFill>
            </a:endParaRPr>
          </a:p>
          <a:p>
            <a:pPr indent="0" lvl="0" marL="986399" marR="0" rtl="0" algn="just">
              <a:lnSpc>
                <a:spcPct val="115000"/>
              </a:lnSpc>
              <a:spcBef>
                <a:spcPts val="0"/>
              </a:spcBef>
              <a:spcAft>
                <a:spcPts val="0"/>
              </a:spcAft>
              <a:buSzPts val="1800"/>
              <a:buNone/>
            </a:pPr>
            <a:r>
              <a:t/>
            </a:r>
            <a:endParaRPr sz="1200">
              <a:solidFill>
                <a:srgbClr val="0000FF"/>
              </a:solidFill>
            </a:endParaRPr>
          </a:p>
          <a:p>
            <a:pPr indent="0" lvl="0" marL="986399" marR="0" rtl="0" algn="just">
              <a:lnSpc>
                <a:spcPct val="115000"/>
              </a:lnSpc>
              <a:spcBef>
                <a:spcPts val="0"/>
              </a:spcBef>
              <a:spcAft>
                <a:spcPts val="0"/>
              </a:spcAft>
              <a:buSzPts val="1800"/>
              <a:buNone/>
            </a:pPr>
            <a:r>
              <a:rPr b="1" lang="de" sz="1500">
                <a:solidFill>
                  <a:schemeClr val="dk1"/>
                </a:solidFill>
              </a:rPr>
              <a:t>Gleichbehandlung</a:t>
            </a:r>
            <a:endParaRPr sz="1200">
              <a:solidFill>
                <a:schemeClr val="dk1"/>
              </a:solidFill>
            </a:endParaRPr>
          </a:p>
          <a:p>
            <a:pPr indent="0" lvl="0" marL="986400" marR="0" rtl="0" algn="just">
              <a:lnSpc>
                <a:spcPct val="115000"/>
              </a:lnSpc>
              <a:spcBef>
                <a:spcPts val="0"/>
              </a:spcBef>
              <a:spcAft>
                <a:spcPts val="0"/>
              </a:spcAft>
              <a:buSzPts val="1800"/>
              <a:buNone/>
            </a:pPr>
            <a:r>
              <a:rPr lang="de" sz="1200">
                <a:solidFill>
                  <a:schemeClr val="dk1"/>
                </a:solidFill>
              </a:rPr>
              <a:t>Insbesondere</a:t>
            </a:r>
            <a:r>
              <a:rPr lang="de" sz="1200">
                <a:solidFill>
                  <a:schemeClr val="dk1"/>
                </a:solidFill>
              </a:rPr>
              <a:t> </a:t>
            </a:r>
            <a:r>
              <a:rPr lang="de" sz="1200">
                <a:solidFill>
                  <a:schemeClr val="dk1"/>
                </a:solidFill>
              </a:rPr>
              <a:t>Menschen mit einer nach außen </a:t>
            </a:r>
            <a:r>
              <a:rPr lang="de" sz="1200">
                <a:solidFill>
                  <a:schemeClr val="dk1"/>
                </a:solidFill>
              </a:rPr>
              <a:t>sichtbaren</a:t>
            </a:r>
            <a:r>
              <a:rPr lang="de" sz="1200">
                <a:solidFill>
                  <a:schemeClr val="dk1"/>
                </a:solidFill>
              </a:rPr>
              <a:t> Beeinträchtigung erfahren oftmals Diskriminierung. Im Arbeitskontext passiert dies zum Beispiel, indem ihre Leistungsfähigkeit in Frage gestellt oder die Behinderung als persönliches Defizit gesehen wird. Betrachten Sie den Menschen immer als Ganzes, mit seiner Persönlichkeit, Erfahrungen, Kenntnissen und Talenten. </a:t>
            </a:r>
            <a:endParaRPr sz="1200">
              <a:solidFill>
                <a:schemeClr val="dk1"/>
              </a:solidFill>
            </a:endParaRPr>
          </a:p>
          <a:p>
            <a:pPr indent="0" lvl="0" marL="986400" marR="0" rtl="0" algn="just">
              <a:lnSpc>
                <a:spcPct val="115000"/>
              </a:lnSpc>
              <a:spcBef>
                <a:spcPts val="0"/>
              </a:spcBef>
              <a:spcAft>
                <a:spcPts val="0"/>
              </a:spcAft>
              <a:buSzPts val="1800"/>
              <a:buNone/>
            </a:pPr>
            <a:r>
              <a:t/>
            </a:r>
            <a:endParaRPr sz="1200">
              <a:solidFill>
                <a:schemeClr val="dk1"/>
              </a:solidFill>
            </a:endParaRPr>
          </a:p>
          <a:p>
            <a:pPr indent="0" lvl="0" marL="986400" marR="0" rtl="0" algn="just">
              <a:lnSpc>
                <a:spcPct val="115000"/>
              </a:lnSpc>
              <a:spcBef>
                <a:spcPts val="0"/>
              </a:spcBef>
              <a:spcAft>
                <a:spcPts val="0"/>
              </a:spcAft>
              <a:buSzPts val="1800"/>
              <a:buNone/>
            </a:pPr>
            <a:r>
              <a:rPr b="1" lang="de" sz="1500">
                <a:solidFill>
                  <a:schemeClr val="dk1"/>
                </a:solidFill>
              </a:rPr>
              <a:t>Offenheit</a:t>
            </a:r>
            <a:endParaRPr sz="1200">
              <a:solidFill>
                <a:schemeClr val="dk1"/>
              </a:solidFill>
            </a:endParaRPr>
          </a:p>
          <a:p>
            <a:pPr indent="0" lvl="0" marL="986400" marR="0" rtl="0" algn="just">
              <a:lnSpc>
                <a:spcPct val="115000"/>
              </a:lnSpc>
              <a:spcBef>
                <a:spcPts val="0"/>
              </a:spcBef>
              <a:spcAft>
                <a:spcPts val="0"/>
              </a:spcAft>
              <a:buSzPts val="1800"/>
              <a:buNone/>
            </a:pPr>
            <a:r>
              <a:rPr lang="de" sz="1200">
                <a:solidFill>
                  <a:schemeClr val="dk1"/>
                </a:solidFill>
              </a:rPr>
              <a:t>Zeigen Sie, dass Sie ein offenes Ohr haben und konstruktiv auf Probleme reagieren. So wird ein Klima geschaffen, in dem sich Personen trauen, eigene Grenzen oder Herausforderungen zu kommunizieren.</a:t>
            </a:r>
            <a:endParaRPr sz="1200">
              <a:solidFill>
                <a:schemeClr val="dk1"/>
              </a:solidFill>
            </a:endParaRPr>
          </a:p>
          <a:p>
            <a:pPr indent="0" lvl="0" marL="986399" marR="0" rtl="0" algn="just">
              <a:lnSpc>
                <a:spcPct val="115000"/>
              </a:lnSpc>
              <a:spcBef>
                <a:spcPts val="0"/>
              </a:spcBef>
              <a:spcAft>
                <a:spcPts val="0"/>
              </a:spcAft>
              <a:buSzPts val="1800"/>
              <a:buNone/>
            </a:pPr>
            <a:r>
              <a:t/>
            </a:r>
            <a:endParaRPr sz="1200">
              <a:solidFill>
                <a:srgbClr val="0000FF"/>
              </a:solidFill>
            </a:endParaRPr>
          </a:p>
          <a:p>
            <a:pPr indent="0" lvl="0" marL="986399" marR="0" rtl="0" algn="just">
              <a:lnSpc>
                <a:spcPct val="115000"/>
              </a:lnSpc>
              <a:spcBef>
                <a:spcPts val="0"/>
              </a:spcBef>
              <a:spcAft>
                <a:spcPts val="0"/>
              </a:spcAft>
              <a:buSzPts val="1800"/>
              <a:buNone/>
            </a:pPr>
            <a:r>
              <a:rPr b="1" lang="de" sz="1500">
                <a:solidFill>
                  <a:schemeClr val="dk1"/>
                </a:solidFill>
              </a:rPr>
              <a:t>Grenzen wahren</a:t>
            </a:r>
            <a:r>
              <a:rPr lang="de" sz="1200">
                <a:solidFill>
                  <a:schemeClr val="dk1"/>
                </a:solidFill>
              </a:rPr>
              <a:t> </a:t>
            </a:r>
            <a:endParaRPr sz="1200">
              <a:solidFill>
                <a:schemeClr val="dk1"/>
              </a:solidFill>
            </a:endParaRPr>
          </a:p>
          <a:p>
            <a:pPr indent="0" lvl="0" marL="986399" marR="0" rtl="0" algn="just">
              <a:lnSpc>
                <a:spcPct val="115000"/>
              </a:lnSpc>
              <a:spcBef>
                <a:spcPts val="0"/>
              </a:spcBef>
              <a:spcAft>
                <a:spcPts val="0"/>
              </a:spcAft>
              <a:buSzPts val="1800"/>
              <a:buNone/>
            </a:pPr>
            <a:r>
              <a:rPr lang="de" sz="1200">
                <a:solidFill>
                  <a:schemeClr val="dk1"/>
                </a:solidFill>
              </a:rPr>
              <a:t>Auch wenn das neue Teammitglied offen mit einer Behinderung umgeht, ist es wichtig, persönliche Grenzen zu wahren. Gerade zu Beginn dürfen zu Beeinträchtigungen arbeitsbezogene Fragen gestellt werden, solange jedoch keine persönliche und vertrauensvolle Beziehung aufgebaut wurde, sollte ein neugieriges Ausfragen vermieden werden. Viele Menschen mit Behinderungen möchten nicht darauf reduziert werden, sondern beim Kennenlernen auch über Hobbies oder Interessen plaudern.</a:t>
            </a:r>
            <a:endParaRPr sz="1200">
              <a:solidFill>
                <a:schemeClr val="dk1"/>
              </a:solidFill>
            </a:endParaRPr>
          </a:p>
          <a:p>
            <a:pPr indent="0" lvl="0" marL="0" marR="0" rtl="0" algn="l">
              <a:lnSpc>
                <a:spcPct val="115000"/>
              </a:lnSpc>
              <a:spcBef>
                <a:spcPts val="0"/>
              </a:spcBef>
              <a:spcAft>
                <a:spcPts val="0"/>
              </a:spcAft>
              <a:buSzPts val="1800"/>
              <a:buNone/>
            </a:pPr>
            <a:r>
              <a:t/>
            </a:r>
            <a:endParaRPr>
              <a:solidFill>
                <a:schemeClr val="dk1"/>
              </a:solidFill>
            </a:endParaRPr>
          </a:p>
          <a:p>
            <a:pPr indent="0" lvl="0" marL="0" rtl="0" algn="l">
              <a:lnSpc>
                <a:spcPct val="115000"/>
              </a:lnSpc>
              <a:spcBef>
                <a:spcPts val="0"/>
              </a:spcBef>
              <a:spcAft>
                <a:spcPts val="0"/>
              </a:spcAft>
              <a:buSzPts val="1800"/>
              <a:buNone/>
            </a:pPr>
            <a:r>
              <a:t/>
            </a:r>
            <a:endParaRPr>
              <a:solidFill>
                <a:srgbClr val="0000FF"/>
              </a:solidFill>
            </a:endParaRPr>
          </a:p>
        </p:txBody>
      </p:sp>
      <p:pic>
        <p:nvPicPr>
          <p:cNvPr id="110" name="Google Shape;110;p5"/>
          <p:cNvPicPr preferRelativeResize="0"/>
          <p:nvPr/>
        </p:nvPicPr>
        <p:blipFill>
          <a:blip r:embed="rId3">
            <a:alphaModFix/>
          </a:blip>
          <a:stretch>
            <a:fillRect/>
          </a:stretch>
        </p:blipFill>
        <p:spPr>
          <a:xfrm>
            <a:off x="713303" y="3108575"/>
            <a:ext cx="561600" cy="561600"/>
          </a:xfrm>
          <a:prstGeom prst="rect">
            <a:avLst/>
          </a:prstGeom>
          <a:noFill/>
          <a:ln>
            <a:noFill/>
          </a:ln>
        </p:spPr>
      </p:pic>
      <p:pic>
        <p:nvPicPr>
          <p:cNvPr id="111" name="Google Shape;111;p5"/>
          <p:cNvPicPr preferRelativeResize="0"/>
          <p:nvPr/>
        </p:nvPicPr>
        <p:blipFill>
          <a:blip r:embed="rId4">
            <a:alphaModFix/>
          </a:blip>
          <a:stretch>
            <a:fillRect/>
          </a:stretch>
        </p:blipFill>
        <p:spPr>
          <a:xfrm>
            <a:off x="694263" y="5275172"/>
            <a:ext cx="623376" cy="621783"/>
          </a:xfrm>
          <a:prstGeom prst="rect">
            <a:avLst/>
          </a:prstGeom>
          <a:noFill/>
          <a:ln>
            <a:noFill/>
          </a:ln>
        </p:spPr>
      </p:pic>
      <p:pic>
        <p:nvPicPr>
          <p:cNvPr id="112" name="Google Shape;112;p5"/>
          <p:cNvPicPr preferRelativeResize="0"/>
          <p:nvPr/>
        </p:nvPicPr>
        <p:blipFill>
          <a:blip r:embed="rId5">
            <a:alphaModFix/>
          </a:blip>
          <a:stretch>
            <a:fillRect/>
          </a:stretch>
        </p:blipFill>
        <p:spPr>
          <a:xfrm>
            <a:off x="694275" y="6745797"/>
            <a:ext cx="623376" cy="621783"/>
          </a:xfrm>
          <a:prstGeom prst="rect">
            <a:avLst/>
          </a:prstGeom>
          <a:noFill/>
          <a:ln>
            <a:noFill/>
          </a:ln>
        </p:spPr>
      </p:pic>
      <p:pic>
        <p:nvPicPr>
          <p:cNvPr id="113" name="Google Shape;113;p5"/>
          <p:cNvPicPr preferRelativeResize="0"/>
          <p:nvPr/>
        </p:nvPicPr>
        <p:blipFill>
          <a:blip r:embed="rId6">
            <a:alphaModFix/>
          </a:blip>
          <a:stretch>
            <a:fillRect/>
          </a:stretch>
        </p:blipFill>
        <p:spPr>
          <a:xfrm>
            <a:off x="694275" y="7910179"/>
            <a:ext cx="623376" cy="6217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