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439400" cx="7559675"/>
  <p:notesSz cx="6858000" cy="9144000"/>
  <p:embeddedFontLst>
    <p:embeddedFont>
      <p:font typeface="Roboto"/>
      <p:regular r:id="rId14"/>
      <p:bold r:id="rId15"/>
      <p:italic r:id="rId16"/>
      <p:boldItalic r:id="rId17"/>
    </p:embeddedFont>
    <p:embeddedFont>
      <p:font typeface="Tahom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orient="horz" pos="2749">
          <p15:clr>
            <a:srgbClr val="9AA0A6"/>
          </p15:clr>
        </p15:guide>
      </p15:sldGuideLst>
    </p:ext>
    <p:ext uri="http://customooxmlschemas.google.com/">
      <go:slidesCustomData xmlns:go="http://customooxmlschemas.google.com/" r:id="rId20" roundtripDataSignature="AMtx7mj0AREW9/hivIjQkmWCM6CXCX++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2749" orient="horz"/>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Tahoma-bold.fntdata"/><Relationship Id="rId6" Type="http://schemas.openxmlformats.org/officeDocument/2006/relationships/slide" Target="slides/slide1.xml"/><Relationship Id="rId18"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187575" y="685800"/>
            <a:ext cx="24828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9ebca8463_0_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19ebca846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9ebca8463_0_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19ebca846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9ebca8463_0_1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19ebca8463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9ebca8463_0_1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19ebca846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9ebca8463_0_2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119ebca8463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1" name="Google Shape;11;p9"/>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9"/>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5" name="Google Shape;15;p9"/>
          <p:cNvGrpSpPr/>
          <p:nvPr/>
        </p:nvGrpSpPr>
        <p:grpSpPr>
          <a:xfrm>
            <a:off x="5206434" y="273430"/>
            <a:ext cx="2095862" cy="801855"/>
            <a:chOff x="4041775" y="149225"/>
            <a:chExt cx="2282825" cy="927000"/>
          </a:xfrm>
        </p:grpSpPr>
        <p:sp>
          <p:nvSpPr>
            <p:cNvPr id="16" name="Google Shape;16;p9"/>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7" name="Google Shape;17;p9"/>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8" name="Google Shape;18;p9"/>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9" name="Google Shape;19;p9"/>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0" name="Google Shape;20;p9"/>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9"/>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9"/>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9"/>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9"/>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5" name="Google Shape;25;p9"/>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26" name="Google Shape;26;p9"/>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29" name="Google Shape;29;p10"/>
          <p:cNvSpPr txBox="1"/>
          <p:nvPr/>
        </p:nvSpPr>
        <p:spPr>
          <a:xfrm>
            <a:off x="257725" y="10103075"/>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200" u="none" cap="none" strike="noStrike">
                <a:solidFill>
                  <a:srgbClr val="FFFFFF"/>
                </a:solidFill>
                <a:latin typeface="Tahoma"/>
                <a:ea typeface="Tahoma"/>
                <a:cs typeface="Tahoma"/>
                <a:sym typeface="Tahoma"/>
              </a:rPr>
              <a:t>arts.eu</a:t>
            </a:r>
            <a:endParaRPr b="1" i="0" sz="1200" u="none" cap="none" strike="noStrike">
              <a:solidFill>
                <a:srgbClr val="FFFFFF"/>
              </a:solidFill>
              <a:latin typeface="Tahoma"/>
              <a:ea typeface="Tahoma"/>
              <a:cs typeface="Tahoma"/>
              <a:sym typeface="Tahoma"/>
            </a:endParaRPr>
          </a:p>
        </p:txBody>
      </p:sp>
      <p:grpSp>
        <p:nvGrpSpPr>
          <p:cNvPr id="30" name="Google Shape;30;p10"/>
          <p:cNvGrpSpPr/>
          <p:nvPr/>
        </p:nvGrpSpPr>
        <p:grpSpPr>
          <a:xfrm>
            <a:off x="5206434" y="273430"/>
            <a:ext cx="2095862" cy="801855"/>
            <a:chOff x="4041775" y="149225"/>
            <a:chExt cx="2282825" cy="927000"/>
          </a:xfrm>
        </p:grpSpPr>
        <p:sp>
          <p:nvSpPr>
            <p:cNvPr id="31" name="Google Shape;31;p1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2" name="Google Shape;32;p1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3" name="Google Shape;33;p1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4" name="Google Shape;34;p1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5" name="Google Shape;35;p1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6" name="Google Shape;36;p1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7" name="Google Shape;37;p1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8" name="Google Shape;38;p1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9" name="Google Shape;39;p1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2" name="Google Shape;42;p11"/>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3" name="Google Shape;43;p11"/>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4" name="Google Shape;44;p11"/>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6" name="Google Shape;46;p11"/>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1"/>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8" name="Google Shape;48;p11"/>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9" name="Google Shape;49;p11"/>
          <p:cNvSpPr txBox="1"/>
          <p:nvPr>
            <p:ph idx="3" type="body"/>
          </p:nvPr>
        </p:nvSpPr>
        <p:spPr>
          <a:xfrm>
            <a:off x="3995300" y="5154372"/>
            <a:ext cx="3306900" cy="4015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52" name="Google Shape;52;p12"/>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4" name="Google Shape;54;p12"/>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56" name="Google Shape;56;p12"/>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2"/>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8" name="Google Shape;58;p12"/>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9" name="Google Shape;59;p12"/>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7560000" cy="856798"/>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6703194" y="-9"/>
            <a:ext cx="856800" cy="856800"/>
          </a:xfrm>
          <a:prstGeom prst="rect">
            <a:avLst/>
          </a:prstGeom>
          <a:noFill/>
          <a:ln>
            <a:noFill/>
          </a:ln>
        </p:spPr>
      </p:pic>
      <p:pic>
        <p:nvPicPr>
          <p:cNvPr id="63" name="Google Shape;63;p13"/>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64" name="Google Shape;64;p13"/>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5" name="Google Shape;65;p1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68" name="Google Shape;68;p14"/>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69" name="Google Shape;69;p14"/>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70" name="Google Shape;70;p14"/>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71" name="Google Shape;71;p1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72" name="Google Shape;72;p14"/>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p:txBody>
      </p:sp>
      <p:grpSp>
        <p:nvGrpSpPr>
          <p:cNvPr id="78" name="Google Shape;78;p1"/>
          <p:cNvGrpSpPr/>
          <p:nvPr/>
        </p:nvGrpSpPr>
        <p:grpSpPr>
          <a:xfrm>
            <a:off x="5206435" y="273430"/>
            <a:ext cx="2095862" cy="801855"/>
            <a:chOff x="4041775" y="149225"/>
            <a:chExt cx="2282825" cy="927000"/>
          </a:xfrm>
        </p:grpSpPr>
        <p:sp>
          <p:nvSpPr>
            <p:cNvPr id="79" name="Google Shape;79;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88" name="Google Shape;88;p1"/>
          <p:cNvPicPr preferRelativeResize="0"/>
          <p:nvPr/>
        </p:nvPicPr>
        <p:blipFill rotWithShape="1">
          <a:blip r:embed="rId3">
            <a:alphaModFix/>
          </a:blip>
          <a:srcRect b="0" l="0" r="0" t="0"/>
          <a:stretch/>
        </p:blipFill>
        <p:spPr>
          <a:xfrm>
            <a:off x="0" y="10148100"/>
            <a:ext cx="7560000" cy="291900"/>
          </a:xfrm>
          <a:prstGeom prst="rect">
            <a:avLst/>
          </a:prstGeom>
          <a:noFill/>
          <a:ln>
            <a:noFill/>
          </a:ln>
        </p:spPr>
      </p:pic>
      <p:sp>
        <p:nvSpPr>
          <p:cNvPr id="89" name="Google Shape;89;p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Roboto"/>
                <a:ea typeface="Roboto"/>
                <a:cs typeface="Roboto"/>
                <a:sym typeface="Roboto"/>
              </a:rPr>
              <a:t>arts.eu</a:t>
            </a:r>
            <a:endParaRPr b="1" i="0" sz="1400" u="none" cap="none" strike="noStrike">
              <a:solidFill>
                <a:srgbClr val="FFFFFF"/>
              </a:solidFill>
              <a:latin typeface="Roboto"/>
              <a:ea typeface="Roboto"/>
              <a:cs typeface="Roboto"/>
              <a:sym typeface="Roboto"/>
            </a:endParaRPr>
          </a:p>
        </p:txBody>
      </p:sp>
      <p:sp>
        <p:nvSpPr>
          <p:cNvPr id="90" name="Google Shape;90;p1"/>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257700" y="8418000"/>
            <a:ext cx="7044600" cy="5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a:solidFill>
                  <a:schemeClr val="dk1"/>
                </a:solidFill>
              </a:rPr>
              <a:t>Kommunikations-Knigge</a:t>
            </a:r>
            <a:endParaRPr sz="2700">
              <a:solidFill>
                <a:schemeClr val="dk1"/>
              </a:solidFill>
              <a:latin typeface="Tahoma"/>
              <a:ea typeface="Tahoma"/>
              <a:cs typeface="Tahoma"/>
              <a:sym typeface="Tahoma"/>
            </a:endParaRPr>
          </a:p>
        </p:txBody>
      </p:sp>
      <p:sp>
        <p:nvSpPr>
          <p:cNvPr id="92" name="Google Shape;92;p1"/>
          <p:cNvSpPr txBox="1"/>
          <p:nvPr/>
        </p:nvSpPr>
        <p:spPr>
          <a:xfrm>
            <a:off x="257700" y="9037675"/>
            <a:ext cx="5435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de">
                <a:solidFill>
                  <a:schemeClr val="dk1"/>
                </a:solidFill>
                <a:latin typeface="Tahoma"/>
                <a:ea typeface="Tahoma"/>
                <a:cs typeface="Tahoma"/>
                <a:sym typeface="Tahoma"/>
              </a:rPr>
              <a:t>Reflexion der Kommunikationsarten und -wege in der eigenen Unternehmenskultur</a:t>
            </a:r>
            <a:endParaRPr b="0" i="0" sz="1400" u="none" cap="none" strike="noStrike">
              <a:solidFill>
                <a:schemeClr val="dk1"/>
              </a:solidFill>
              <a:latin typeface="Tahoma"/>
              <a:ea typeface="Tahoma"/>
              <a:cs typeface="Tahoma"/>
              <a:sym typeface="Tahoma"/>
            </a:endParaRPr>
          </a:p>
        </p:txBody>
      </p:sp>
      <p:pic>
        <p:nvPicPr>
          <p:cNvPr id="93" name="Google Shape;93;p1"/>
          <p:cNvPicPr preferRelativeResize="0"/>
          <p:nvPr/>
        </p:nvPicPr>
        <p:blipFill rotWithShape="1">
          <a:blip r:embed="rId4">
            <a:alphaModFix/>
          </a:blip>
          <a:srcRect b="0" l="14204" r="13173" t="0"/>
          <a:stretch/>
        </p:blipFill>
        <p:spPr>
          <a:xfrm>
            <a:off x="-325" y="1610025"/>
            <a:ext cx="7560001" cy="6574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4294967295" type="title"/>
          </p:nvPr>
        </p:nvSpPr>
        <p:spPr>
          <a:xfrm>
            <a:off x="360000" y="432000"/>
            <a:ext cx="4112400" cy="138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als Einstiegshilfe</a:t>
            </a:r>
            <a:endParaRPr sz="2600"/>
          </a:p>
        </p:txBody>
      </p:sp>
      <p:sp>
        <p:nvSpPr>
          <p:cNvPr id="99" name="Google Shape;99;p2"/>
          <p:cNvSpPr txBox="1"/>
          <p:nvPr>
            <p:ph idx="4294967295" type="body"/>
          </p:nvPr>
        </p:nvSpPr>
        <p:spPr>
          <a:xfrm>
            <a:off x="360000" y="1558600"/>
            <a:ext cx="3348000" cy="683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de" sz="1200">
                <a:solidFill>
                  <a:srgbClr val="1D1D1B"/>
                </a:solidFill>
              </a:rPr>
              <a:t>Kommunikation ist das zentrale Element der Unternehmenskultur jedes Unternehmens, da sie von den vorherrschenden Werten und Vorstellungen geprägt ist und diese sichtbar und erlebbar macht. Zudem soll Kommunikation innerhalb eines  Unternehmens den  Informationsbedarf aller Beteiligten insoweit decken, dass die Unternehmensziele erreicht werden können.</a:t>
            </a:r>
            <a:endParaRPr b="1" sz="1200">
              <a:solidFill>
                <a:srgbClr val="1D1D1B"/>
              </a:solidFill>
            </a:endParaRPr>
          </a:p>
          <a:p>
            <a:pPr indent="0" lvl="0" marL="0" marR="0" rtl="0" algn="just">
              <a:spcBef>
                <a:spcPts val="1000"/>
              </a:spcBef>
              <a:spcAft>
                <a:spcPts val="0"/>
              </a:spcAft>
              <a:buClr>
                <a:schemeClr val="dk1"/>
              </a:buClr>
              <a:buSzPts val="1100"/>
              <a:buFont typeface="Arial"/>
              <a:buNone/>
            </a:pPr>
            <a:r>
              <a:rPr lang="de" sz="1200">
                <a:solidFill>
                  <a:schemeClr val="dk1"/>
                </a:solidFill>
              </a:rPr>
              <a:t>Was bedeutet dies nun für das Onboarding in einem Unternehmen?</a:t>
            </a:r>
            <a:endParaRPr sz="1200">
              <a:solidFill>
                <a:schemeClr val="dk1"/>
              </a:solidFill>
            </a:endParaRPr>
          </a:p>
          <a:p>
            <a:pPr indent="0" lvl="0" marL="0" rtl="0" algn="just">
              <a:spcBef>
                <a:spcPts val="0"/>
              </a:spcBef>
              <a:spcAft>
                <a:spcPts val="0"/>
              </a:spcAft>
              <a:buClr>
                <a:schemeClr val="dk1"/>
              </a:buClr>
              <a:buSzPts val="1100"/>
              <a:buFont typeface="Arial"/>
              <a:buNone/>
            </a:pPr>
            <a:r>
              <a:rPr lang="de" sz="1200">
                <a:solidFill>
                  <a:schemeClr val="dk1"/>
                </a:solidFill>
              </a:rPr>
              <a:t>In jedem Unternehmen gibt es etliche implizite Regeln und kommunikative Gepflogenheiten. Oftmals wenden die Beschäftigten diese unbewusst an, könnten sie jedoch nicht konkret benennen. Das macht deutlich, wie herausfordernd es für Neuankömmlinge ist, sich in dieser Kommunikations-Welt einzufinden. An dieser Stelle setzt der Kommunikations-Knigge im Stil eines Fragenkatalogs an: durch  gezielte Fragen nach einzelnen Kommunikationskanälen und -zusammenhängen können so gewünschte Wege und Verhaltenserwartungen transparent gemacht werden, um Ihrem neuen Teammitglied das eine oder andere Fettnäpfchen zu ersparen.</a:t>
            </a:r>
            <a:endParaRPr sz="1200">
              <a:solidFill>
                <a:schemeClr val="dk1"/>
              </a:solidFill>
            </a:endParaRPr>
          </a:p>
          <a:p>
            <a:pPr indent="0" lvl="0" marL="0" rtl="0" algn="just">
              <a:spcBef>
                <a:spcPts val="1000"/>
              </a:spcBef>
              <a:spcAft>
                <a:spcPts val="0"/>
              </a:spcAft>
              <a:buClr>
                <a:schemeClr val="dk1"/>
              </a:buClr>
              <a:buSzPts val="1100"/>
              <a:buFont typeface="Arial"/>
              <a:buNone/>
            </a:pPr>
            <a:r>
              <a:rPr lang="de" sz="1200">
                <a:solidFill>
                  <a:schemeClr val="dk1"/>
                </a:solidFill>
              </a:rPr>
              <a:t>Es soll also nicht um die Ausgestaltung der  Botschaften, beispielsweise durch die Wortwahl, gehen, sondern um die in einem Unternehmen üblichen Kommunikations- wege:</a:t>
            </a:r>
            <a:endParaRPr sz="1200">
              <a:solidFill>
                <a:schemeClr val="dk1"/>
              </a:solidFill>
            </a:endParaRPr>
          </a:p>
          <a:p>
            <a:pPr indent="0" lvl="0" marL="0" rtl="0" algn="just">
              <a:lnSpc>
                <a:spcPct val="115000"/>
              </a:lnSpc>
              <a:spcBef>
                <a:spcPts val="1000"/>
              </a:spcBef>
              <a:spcAft>
                <a:spcPts val="1000"/>
              </a:spcAft>
              <a:buSzPts val="1800"/>
              <a:buNone/>
            </a:pPr>
            <a:r>
              <a:t/>
            </a:r>
            <a:endParaRPr sz="1200">
              <a:solidFill>
                <a:srgbClr val="1D1D1B"/>
              </a:solidFill>
            </a:endParaRPr>
          </a:p>
        </p:txBody>
      </p:sp>
      <p:sp>
        <p:nvSpPr>
          <p:cNvPr id="100" name="Google Shape;100;p2"/>
          <p:cNvSpPr txBox="1"/>
          <p:nvPr>
            <p:ph idx="4294967295" type="body"/>
          </p:nvPr>
        </p:nvSpPr>
        <p:spPr>
          <a:xfrm>
            <a:off x="3883100" y="1558600"/>
            <a:ext cx="3348000" cy="4099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de" sz="1200">
                <a:solidFill>
                  <a:schemeClr val="dk1"/>
                </a:solidFill>
              </a:rPr>
              <a:t>Wen muss ich fragen, um die  Erlaubnis für etwas zu bekommen – oder muss ich überhaupt fragen? Wann ist es angebracht,  den Kommunikationsweg zur:m Vorgesetzten meiner Führungskraft zu beschreiten? Für welche Themen wird welches Kommunikationsmedium genutzt? Welche Art des  Kommunizierens ist rund um Meetings üblich? Die im Rahmen des Kommunikations-Knigges erfragten Kom- munikationswege sind also sowohl formeller als auch informeller Natur.</a:t>
            </a:r>
            <a:endParaRPr sz="1200">
              <a:solidFill>
                <a:schemeClr val="dk1"/>
              </a:solidFill>
            </a:endParaRPr>
          </a:p>
          <a:p>
            <a:pPr indent="0" lvl="0" marL="0" rtl="0" algn="just">
              <a:spcBef>
                <a:spcPts val="1000"/>
              </a:spcBef>
              <a:spcAft>
                <a:spcPts val="1000"/>
              </a:spcAft>
              <a:buClr>
                <a:schemeClr val="dk1"/>
              </a:buClr>
              <a:buSzPts val="1100"/>
              <a:buFont typeface="Arial"/>
              <a:buNone/>
            </a:pPr>
            <a:r>
              <a:rPr b="1" lang="de" sz="1200">
                <a:solidFill>
                  <a:schemeClr val="dk1"/>
                </a:solidFill>
              </a:rPr>
              <a:t>Wir empfehlen,</a:t>
            </a:r>
            <a:r>
              <a:rPr lang="de" sz="1200">
                <a:solidFill>
                  <a:schemeClr val="dk1"/>
                </a:solidFill>
              </a:rPr>
              <a:t> die Ergebnisse möglichst authentisch festzuhalten - sollten sie durch die Analyse Unstimmigkeiten in Ihrer internen Kommunikation aufdecken, nutzen sie das gern als Einstieg in die Überarbeitung ihrer Kommunikationskanäle und wege. </a:t>
            </a:r>
            <a:endParaRPr sz="1200">
              <a:solidFill>
                <a:srgbClr val="1D1D1B"/>
              </a:solidFill>
            </a:endParaRPr>
          </a:p>
        </p:txBody>
      </p:sp>
      <p:sp>
        <p:nvSpPr>
          <p:cNvPr id="101" name="Google Shape;101;p2"/>
          <p:cNvSpPr/>
          <p:nvPr/>
        </p:nvSpPr>
        <p:spPr>
          <a:xfrm>
            <a:off x="3995300" y="5872700"/>
            <a:ext cx="3246000" cy="39549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ph idx="4294967295" type="body"/>
          </p:nvPr>
        </p:nvSpPr>
        <p:spPr>
          <a:xfrm>
            <a:off x="4054650" y="5959400"/>
            <a:ext cx="3037200" cy="28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1500">
                <a:solidFill>
                  <a:schemeClr val="lt1"/>
                </a:solidFill>
              </a:rPr>
              <a:t>Bedienungsanleitung</a:t>
            </a:r>
            <a:endParaRPr b="1" sz="1500">
              <a:solidFill>
                <a:schemeClr val="lt1"/>
              </a:solidFill>
            </a:endParaRPr>
          </a:p>
          <a:p>
            <a:pPr indent="0" lvl="0" marL="0" rtl="0" algn="l">
              <a:spcBef>
                <a:spcPts val="0"/>
              </a:spcBef>
              <a:spcAft>
                <a:spcPts val="0"/>
              </a:spcAft>
              <a:buNone/>
            </a:pPr>
            <a:r>
              <a:t/>
            </a:r>
            <a:endParaRPr sz="1300">
              <a:solidFill>
                <a:schemeClr val="dk1"/>
              </a:solidFill>
            </a:endParaRPr>
          </a:p>
          <a:p>
            <a:pPr indent="-298450" lvl="0" marL="457200" rtl="0" algn="l">
              <a:spcBef>
                <a:spcPts val="0"/>
              </a:spcBef>
              <a:spcAft>
                <a:spcPts val="0"/>
              </a:spcAft>
              <a:buClr>
                <a:schemeClr val="lt1"/>
              </a:buClr>
              <a:buSzPts val="1100"/>
              <a:buAutoNum type="arabicPeriod"/>
            </a:pPr>
            <a:r>
              <a:rPr lang="de" sz="1100">
                <a:solidFill>
                  <a:schemeClr val="lt1"/>
                </a:solidFill>
              </a:rPr>
              <a:t>Ausfüllen des Fragebogens zur Reflexion, anhand der im Unternehmen oder auch speziell im Team/der Abteilung üblichen Kommunikationsgepflogenheiten </a:t>
            </a:r>
            <a:endParaRPr sz="1100">
              <a:solidFill>
                <a:schemeClr val="lt1"/>
              </a:solidFill>
            </a:endParaRPr>
          </a:p>
          <a:p>
            <a:pPr indent="-298450" lvl="0" marL="457200" rtl="0" algn="l">
              <a:spcBef>
                <a:spcPts val="1000"/>
              </a:spcBef>
              <a:spcAft>
                <a:spcPts val="0"/>
              </a:spcAft>
              <a:buClr>
                <a:schemeClr val="lt1"/>
              </a:buClr>
              <a:buSzPts val="1100"/>
              <a:buAutoNum type="arabicPeriod"/>
            </a:pPr>
            <a:r>
              <a:rPr lang="de" sz="1100">
                <a:solidFill>
                  <a:schemeClr val="lt1"/>
                </a:solidFill>
              </a:rPr>
              <a:t>Die gewonnene Übersicht aus der Reflexion kann anschließend im Dokument “Kommunikations-Knigge: Flyer” nach Relevanz für die onzubordende Person zusammengefasst werden</a:t>
            </a:r>
            <a:endParaRPr sz="1100">
              <a:solidFill>
                <a:schemeClr val="lt1"/>
              </a:solidFill>
            </a:endParaRPr>
          </a:p>
          <a:p>
            <a:pPr indent="-298450" lvl="0" marL="457200" rtl="0" algn="l">
              <a:spcBef>
                <a:spcPts val="1000"/>
              </a:spcBef>
              <a:spcAft>
                <a:spcPts val="0"/>
              </a:spcAft>
              <a:buClr>
                <a:schemeClr val="lt1"/>
              </a:buClr>
              <a:buSzPts val="1100"/>
              <a:buAutoNum type="arabicPeriod"/>
            </a:pPr>
            <a:r>
              <a:rPr lang="de" sz="1100">
                <a:solidFill>
                  <a:schemeClr val="lt1"/>
                </a:solidFill>
              </a:rPr>
              <a:t>Übergabe des Flyers an das neue Teammitglied und persönliche Einführung in digitale Tools, Foren und Channels</a:t>
            </a:r>
            <a:endParaRPr b="1" sz="1500">
              <a:solidFill>
                <a:schemeClr val="lt1"/>
              </a:solidFill>
            </a:endParaRPr>
          </a:p>
          <a:p>
            <a:pPr indent="0" lvl="0" marL="457200" rtl="0" algn="l">
              <a:lnSpc>
                <a:spcPct val="115000"/>
              </a:lnSpc>
              <a:spcBef>
                <a:spcPts val="1000"/>
              </a:spcBef>
              <a:spcAft>
                <a:spcPts val="0"/>
              </a:spcAft>
              <a:buSzPts val="1800"/>
              <a:buNone/>
            </a:pPr>
            <a:r>
              <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Reflexion</a:t>
            </a:r>
            <a:endParaRPr sz="2600"/>
          </a:p>
        </p:txBody>
      </p:sp>
      <p:sp>
        <p:nvSpPr>
          <p:cNvPr id="108" name="Google Shape;108;p5"/>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just">
              <a:lnSpc>
                <a:spcPct val="101395"/>
              </a:lnSpc>
              <a:spcBef>
                <a:spcPts val="64"/>
              </a:spcBef>
              <a:spcAft>
                <a:spcPts val="0"/>
              </a:spcAft>
              <a:buSzPts val="1100"/>
              <a:buNone/>
            </a:pPr>
            <a:r>
              <a:rPr b="1" lang="de" sz="1100">
                <a:solidFill>
                  <a:schemeClr val="dk1"/>
                </a:solidFill>
              </a:rPr>
              <a:t>Nachfolgend stellen wir Ihnen einige Fragen als Anregung zur Reflexion der Kommunikationsarten und -wege in Ihrer Unternehmenskultur. Fragen, die Sie nicht beantworten können oder die für Ihr Unternehmen nicht zutreffen, lassen Sie einfach aus.  </a:t>
            </a:r>
            <a:endParaRPr sz="1200"/>
          </a:p>
          <a:p>
            <a:pPr indent="0" lvl="0" marL="0" rtl="0" algn="l">
              <a:lnSpc>
                <a:spcPct val="83300"/>
              </a:lnSpc>
              <a:spcBef>
                <a:spcPts val="1000"/>
              </a:spcBef>
              <a:spcAft>
                <a:spcPts val="0"/>
              </a:spcAft>
              <a:buClr>
                <a:schemeClr val="dk1"/>
              </a:buClr>
              <a:buSzPts val="1100"/>
              <a:buFont typeface="Arial"/>
              <a:buNone/>
            </a:pPr>
            <a:r>
              <a:rPr b="1" lang="de" sz="1400">
                <a:solidFill>
                  <a:srgbClr val="00677F"/>
                </a:solidFill>
              </a:rPr>
              <a:t>Kommunizieren </a:t>
            </a:r>
            <a:r>
              <a:rPr b="1" lang="de" sz="1199">
                <a:solidFill>
                  <a:srgbClr val="00677F"/>
                </a:solidFill>
              </a:rPr>
              <a:t> </a:t>
            </a:r>
            <a:endParaRPr b="1" sz="1199">
              <a:solidFill>
                <a:srgbClr val="00677F"/>
              </a:solidFill>
            </a:endParaRPr>
          </a:p>
          <a:p>
            <a:pPr indent="0" lvl="0" marL="0" rtl="0" algn="just">
              <a:spcBef>
                <a:spcPts val="784"/>
              </a:spcBef>
              <a:spcAft>
                <a:spcPts val="0"/>
              </a:spcAft>
              <a:buClr>
                <a:schemeClr val="dk1"/>
              </a:buClr>
              <a:buSzPts val="1100"/>
              <a:buFont typeface="Arial"/>
              <a:buNone/>
            </a:pPr>
            <a:r>
              <a:rPr lang="de" sz="1100">
                <a:solidFill>
                  <a:schemeClr val="dk1"/>
                </a:solidFill>
              </a:rPr>
              <a:t>Hier geht es um die Auswahl des passenden Kanals – auch wenn es sich bei Ihnen selbstverständlich anfühlt, beispielsweise für kurze organisatorische Absprachen den Telefonhörer in die Hand zu nehmen, könnte Ihr Neuling aus einer Firma zu Ihnen kommen, wo ein Anruf als Störung empfunden wurde.  </a:t>
            </a:r>
            <a:endParaRPr sz="1100">
              <a:solidFill>
                <a:schemeClr val="dk1"/>
              </a:solidFill>
            </a:endParaRPr>
          </a:p>
          <a:p>
            <a:pPr indent="0" lvl="0" marL="457200" rtl="0" algn="l">
              <a:lnSpc>
                <a:spcPct val="83300"/>
              </a:lnSpc>
              <a:spcBef>
                <a:spcPts val="1000"/>
              </a:spcBef>
              <a:spcAft>
                <a:spcPts val="0"/>
              </a:spcAft>
              <a:buClr>
                <a:schemeClr val="dk1"/>
              </a:buClr>
              <a:buSzPts val="1100"/>
              <a:buFont typeface="Arial"/>
              <a:buNone/>
            </a:pPr>
            <a:r>
              <a:rPr lang="de" sz="1100">
                <a:solidFill>
                  <a:schemeClr val="dk1"/>
                </a:solidFill>
              </a:rPr>
              <a:t>Wie wird innerhalb Ihres Teams am liebsten kommuniziert:  </a:t>
            </a:r>
            <a:endParaRPr sz="1100">
              <a:solidFill>
                <a:schemeClr val="dk1"/>
              </a:solidFill>
            </a:endParaRPr>
          </a:p>
          <a:p>
            <a:pPr indent="-298450" lvl="0" marL="914400" rtl="0" algn="l">
              <a:lnSpc>
                <a:spcPct val="83300"/>
              </a:lnSpc>
              <a:spcBef>
                <a:spcPts val="772"/>
              </a:spcBef>
              <a:spcAft>
                <a:spcPts val="0"/>
              </a:spcAft>
              <a:buClr>
                <a:srgbClr val="2BEAA1"/>
              </a:buClr>
              <a:buSzPts val="1100"/>
              <a:buChar char="■"/>
            </a:pPr>
            <a:r>
              <a:rPr lang="de" sz="1100">
                <a:solidFill>
                  <a:schemeClr val="dk1"/>
                </a:solidFill>
              </a:rPr>
              <a:t>Telefonisch für </a:t>
            </a:r>
            <a:r>
              <a:rPr i="1" lang="de" sz="1100">
                <a:solidFill>
                  <a:schemeClr val="dk1"/>
                </a:solidFill>
              </a:rPr>
              <a:t>Thema </a:t>
            </a:r>
            <a:r>
              <a:rPr lang="de" sz="1100">
                <a:solidFill>
                  <a:schemeClr val="dk1"/>
                </a:solidFill>
              </a:rPr>
              <a:t> </a:t>
            </a:r>
            <a:endParaRPr sz="1100">
              <a:solidFill>
                <a:schemeClr val="dk1"/>
              </a:solidFill>
            </a:endParaRPr>
          </a:p>
          <a:p>
            <a:pPr indent="-298450" lvl="0" marL="914400" rtl="0" algn="l">
              <a:lnSpc>
                <a:spcPct val="83300"/>
              </a:lnSpc>
              <a:spcBef>
                <a:spcPts val="772"/>
              </a:spcBef>
              <a:spcAft>
                <a:spcPts val="0"/>
              </a:spcAft>
              <a:buClr>
                <a:srgbClr val="2BEAA1"/>
              </a:buClr>
              <a:buSzPts val="1100"/>
              <a:buChar char="■"/>
            </a:pPr>
            <a:r>
              <a:rPr lang="de" sz="1100">
                <a:solidFill>
                  <a:schemeClr val="dk1"/>
                </a:solidFill>
              </a:rPr>
              <a:t>per Mail für </a:t>
            </a:r>
            <a:r>
              <a:rPr i="1" lang="de" sz="1100">
                <a:solidFill>
                  <a:schemeClr val="dk1"/>
                </a:solidFill>
              </a:rPr>
              <a:t>Thema</a:t>
            </a:r>
            <a:endParaRPr i="1" sz="1100">
              <a:solidFill>
                <a:schemeClr val="dk1"/>
              </a:solidFill>
            </a:endParaRPr>
          </a:p>
          <a:p>
            <a:pPr indent="-298450" lvl="0" marL="914400" rtl="0" algn="l">
              <a:lnSpc>
                <a:spcPct val="83300"/>
              </a:lnSpc>
              <a:spcBef>
                <a:spcPts val="772"/>
              </a:spcBef>
              <a:spcAft>
                <a:spcPts val="0"/>
              </a:spcAft>
              <a:buClr>
                <a:srgbClr val="2BEAA1"/>
              </a:buClr>
              <a:buSzPts val="1100"/>
              <a:buChar char="■"/>
            </a:pPr>
            <a:r>
              <a:rPr lang="de" sz="1100">
                <a:solidFill>
                  <a:schemeClr val="dk1"/>
                </a:solidFill>
              </a:rPr>
              <a:t>per Chat für </a:t>
            </a:r>
            <a:r>
              <a:rPr i="1" lang="de" sz="1100">
                <a:solidFill>
                  <a:schemeClr val="dk1"/>
                </a:solidFill>
              </a:rPr>
              <a:t>Thema </a:t>
            </a:r>
            <a:r>
              <a:rPr lang="de" sz="1100">
                <a:solidFill>
                  <a:schemeClr val="dk1"/>
                </a:solidFill>
              </a:rPr>
              <a:t> </a:t>
            </a:r>
            <a:endParaRPr sz="1100">
              <a:solidFill>
                <a:schemeClr val="dk1"/>
              </a:solidFill>
            </a:endParaRPr>
          </a:p>
          <a:p>
            <a:pPr indent="-298450" lvl="0" marL="914400" rtl="0" algn="l">
              <a:lnSpc>
                <a:spcPct val="83300"/>
              </a:lnSpc>
              <a:spcBef>
                <a:spcPts val="772"/>
              </a:spcBef>
              <a:spcAft>
                <a:spcPts val="0"/>
              </a:spcAft>
              <a:buClr>
                <a:srgbClr val="2BEAA1"/>
              </a:buClr>
              <a:buSzPts val="1100"/>
              <a:buChar char="■"/>
            </a:pPr>
            <a:r>
              <a:rPr lang="de" sz="1100">
                <a:solidFill>
                  <a:schemeClr val="dk1"/>
                </a:solidFill>
              </a:rPr>
              <a:t>Wie zwischen Teams oder Abteilungen?  </a:t>
            </a:r>
            <a:endParaRPr sz="1100">
              <a:solidFill>
                <a:schemeClr val="dk1"/>
              </a:solidFill>
            </a:endParaRPr>
          </a:p>
          <a:p>
            <a:pPr indent="0" lvl="0" marL="457200" rtl="0" algn="l">
              <a:lnSpc>
                <a:spcPct val="83300"/>
              </a:lnSpc>
              <a:spcBef>
                <a:spcPts val="2944"/>
              </a:spcBef>
              <a:spcAft>
                <a:spcPts val="0"/>
              </a:spcAft>
              <a:buClr>
                <a:schemeClr val="dk1"/>
              </a:buClr>
              <a:buSzPts val="1100"/>
              <a:buFont typeface="Arial"/>
              <a:buNone/>
            </a:pPr>
            <a:r>
              <a:rPr lang="de" sz="1100">
                <a:solidFill>
                  <a:schemeClr val="dk1"/>
                </a:solidFill>
              </a:rPr>
              <a:t>Welche Rolle hat das Intranet? Wer darf dort welche Informationen posten?  </a:t>
            </a:r>
            <a:endParaRPr sz="1100">
              <a:solidFill>
                <a:schemeClr val="dk1"/>
              </a:solidFill>
            </a:endParaRPr>
          </a:p>
          <a:p>
            <a:pPr indent="0" lvl="0" marL="457200" rtl="0" algn="l">
              <a:lnSpc>
                <a:spcPct val="83300"/>
              </a:lnSpc>
              <a:spcBef>
                <a:spcPts val="0"/>
              </a:spcBef>
              <a:spcAft>
                <a:spcPts val="0"/>
              </a:spcAft>
              <a:buClr>
                <a:schemeClr val="dk1"/>
              </a:buClr>
              <a:buSzPts val="1100"/>
              <a:buFont typeface="Arial"/>
              <a:buNone/>
            </a:pPr>
            <a:r>
              <a:t/>
            </a:r>
            <a:endParaRPr sz="1300">
              <a:solidFill>
                <a:schemeClr val="dk1"/>
              </a:solidFill>
            </a:endParaRPr>
          </a:p>
          <a:p>
            <a:pPr indent="0" lvl="0" marL="457200" rtl="0" algn="l">
              <a:lnSpc>
                <a:spcPct val="150817"/>
              </a:lnSpc>
              <a:spcBef>
                <a:spcPts val="2944"/>
              </a:spcBef>
              <a:spcAft>
                <a:spcPts val="0"/>
              </a:spcAft>
              <a:buSzPts val="1100"/>
              <a:buNone/>
            </a:pPr>
            <a:r>
              <a:rPr lang="de" sz="1100">
                <a:solidFill>
                  <a:schemeClr val="dk1"/>
                </a:solidFill>
              </a:rPr>
              <a:t>Wieviel und welche Art von informeller Kommunikation ist üblich?  (Thema, Häufigkeit etc.)  </a:t>
            </a:r>
            <a:endParaRPr sz="1100">
              <a:solidFill>
                <a:schemeClr val="dk1"/>
              </a:solidFill>
            </a:endParaRPr>
          </a:p>
          <a:p>
            <a:pPr indent="0" lvl="0" marL="914400" rtl="0" algn="l">
              <a:lnSpc>
                <a:spcPct val="83300"/>
              </a:lnSpc>
              <a:spcBef>
                <a:spcPts val="174"/>
              </a:spcBef>
              <a:spcAft>
                <a:spcPts val="0"/>
              </a:spcAft>
              <a:buSzPts val="1100"/>
              <a:buNone/>
            </a:pPr>
            <a:r>
              <a:t/>
            </a:r>
            <a:endParaRPr sz="1100">
              <a:solidFill>
                <a:schemeClr val="dk1"/>
              </a:solidFill>
            </a:endParaRPr>
          </a:p>
          <a:p>
            <a:pPr indent="0" lvl="0" marL="914400" rtl="0" algn="l">
              <a:lnSpc>
                <a:spcPct val="83300"/>
              </a:lnSpc>
              <a:spcBef>
                <a:spcPts val="174"/>
              </a:spcBef>
              <a:spcAft>
                <a:spcPts val="0"/>
              </a:spcAft>
              <a:buClr>
                <a:schemeClr val="dk1"/>
              </a:buClr>
              <a:buSzPts val="1100"/>
              <a:buFont typeface="Arial"/>
              <a:buNone/>
            </a:pPr>
            <a:r>
              <a:t/>
            </a:r>
            <a:endParaRPr sz="1100">
              <a:solidFill>
                <a:schemeClr val="dk1"/>
              </a:solidFill>
            </a:endParaRPr>
          </a:p>
          <a:p>
            <a:pPr indent="0" lvl="0" marL="0" rtl="0" algn="l">
              <a:lnSpc>
                <a:spcPct val="83300"/>
              </a:lnSpc>
              <a:spcBef>
                <a:spcPts val="2944"/>
              </a:spcBef>
              <a:spcAft>
                <a:spcPts val="0"/>
              </a:spcAft>
              <a:buClr>
                <a:schemeClr val="dk1"/>
              </a:buClr>
              <a:buSzPts val="1100"/>
              <a:buFont typeface="Arial"/>
              <a:buNone/>
            </a:pPr>
            <a:r>
              <a:rPr b="1" lang="de" sz="1400">
                <a:solidFill>
                  <a:srgbClr val="00677F"/>
                </a:solidFill>
              </a:rPr>
              <a:t>Feedback </a:t>
            </a:r>
            <a:r>
              <a:rPr b="1" lang="de" sz="1199">
                <a:solidFill>
                  <a:srgbClr val="00677F"/>
                </a:solidFill>
              </a:rPr>
              <a:t> </a:t>
            </a:r>
            <a:endParaRPr b="1" sz="1199">
              <a:solidFill>
                <a:srgbClr val="00677F"/>
              </a:solidFill>
            </a:endParaRPr>
          </a:p>
          <a:p>
            <a:pPr indent="0" lvl="0" marL="0" rtl="0" algn="just">
              <a:spcBef>
                <a:spcPts val="784"/>
              </a:spcBef>
              <a:spcAft>
                <a:spcPts val="0"/>
              </a:spcAft>
              <a:buClr>
                <a:schemeClr val="dk1"/>
              </a:buClr>
              <a:buSzPts val="1100"/>
              <a:buFont typeface="Arial"/>
              <a:buNone/>
            </a:pPr>
            <a:r>
              <a:rPr lang="de" sz="1100">
                <a:solidFill>
                  <a:schemeClr val="dk1"/>
                </a:solidFill>
              </a:rPr>
              <a:t>In manchen Unternehmen ist Feedback ritualisiert im Jahresgespräch, bei anderen gibt es eine Feedback-App, bei der jede:r allen Kolleg:innen spontanes Feedback geben kann. Hier geht es um die Häufigkeit, aber auch die Anlässe, zu denen sich jemand üblicherweise äußert.  </a:t>
            </a:r>
            <a:endParaRPr sz="1100">
              <a:solidFill>
                <a:schemeClr val="dk1"/>
              </a:solidFill>
            </a:endParaRPr>
          </a:p>
          <a:p>
            <a:pPr indent="0" lvl="0" marL="457200" rtl="0" algn="l">
              <a:lnSpc>
                <a:spcPct val="151000"/>
              </a:lnSpc>
              <a:spcBef>
                <a:spcPts val="1000"/>
              </a:spcBef>
              <a:spcAft>
                <a:spcPts val="0"/>
              </a:spcAft>
              <a:buSzPts val="1100"/>
              <a:buNone/>
            </a:pPr>
            <a:r>
              <a:rPr lang="de" sz="1100">
                <a:solidFill>
                  <a:schemeClr val="dk1"/>
                </a:solidFill>
              </a:rPr>
              <a:t>Wer gibt wem Feedback?  </a:t>
            </a:r>
            <a:endParaRPr sz="1100">
              <a:solidFill>
                <a:schemeClr val="dk1"/>
              </a:solidFill>
            </a:endParaRPr>
          </a:p>
          <a:p>
            <a:pPr indent="0" lvl="0" marL="457200" rtl="0" algn="l">
              <a:lnSpc>
                <a:spcPct val="151000"/>
              </a:lnSpc>
              <a:spcBef>
                <a:spcPts val="1800"/>
              </a:spcBef>
              <a:spcAft>
                <a:spcPts val="0"/>
              </a:spcAft>
              <a:buClr>
                <a:schemeClr val="dk1"/>
              </a:buClr>
              <a:buSzPts val="1100"/>
              <a:buFont typeface="Arial"/>
              <a:buNone/>
            </a:pPr>
            <a:r>
              <a:t/>
            </a:r>
            <a:endParaRPr sz="1100">
              <a:solidFill>
                <a:schemeClr val="dk1"/>
              </a:solidFill>
            </a:endParaRPr>
          </a:p>
          <a:p>
            <a:pPr indent="0" lvl="0" marL="457200" rtl="0" algn="l">
              <a:lnSpc>
                <a:spcPct val="151000"/>
              </a:lnSpc>
              <a:spcBef>
                <a:spcPts val="0"/>
              </a:spcBef>
              <a:spcAft>
                <a:spcPts val="0"/>
              </a:spcAft>
              <a:buSzPts val="1100"/>
              <a:buNone/>
            </a:pPr>
            <a:r>
              <a:rPr lang="de" sz="1100">
                <a:solidFill>
                  <a:schemeClr val="dk1"/>
                </a:solidFill>
              </a:rPr>
              <a:t>Zu was?  </a:t>
            </a:r>
            <a:endParaRPr sz="1100">
              <a:solidFill>
                <a:schemeClr val="dk1"/>
              </a:solidFill>
            </a:endParaRPr>
          </a:p>
          <a:p>
            <a:pPr indent="0" lvl="0" marL="457200" rtl="0" algn="l">
              <a:lnSpc>
                <a:spcPct val="151000"/>
              </a:lnSpc>
              <a:spcBef>
                <a:spcPts val="1800"/>
              </a:spcBef>
              <a:spcAft>
                <a:spcPts val="0"/>
              </a:spcAft>
              <a:buSzPts val="1100"/>
              <a:buNone/>
            </a:pPr>
            <a:r>
              <a:t/>
            </a:r>
            <a:endParaRPr sz="1100">
              <a:solidFill>
                <a:schemeClr val="dk1"/>
              </a:solidFill>
            </a:endParaRPr>
          </a:p>
          <a:p>
            <a:pPr indent="0" lvl="0" marL="457200" rtl="0" algn="l">
              <a:lnSpc>
                <a:spcPct val="151000"/>
              </a:lnSpc>
              <a:spcBef>
                <a:spcPts val="0"/>
              </a:spcBef>
              <a:spcAft>
                <a:spcPts val="0"/>
              </a:spcAft>
              <a:buClr>
                <a:schemeClr val="dk1"/>
              </a:buClr>
              <a:buSzPts val="1100"/>
              <a:buFont typeface="Arial"/>
              <a:buNone/>
            </a:pPr>
            <a:r>
              <a:rPr lang="de" sz="1100">
                <a:solidFill>
                  <a:schemeClr val="dk1"/>
                </a:solidFill>
              </a:rPr>
              <a:t>Wann?  </a:t>
            </a:r>
            <a:endParaRPr sz="1100">
              <a:solidFill>
                <a:schemeClr val="dk1"/>
              </a:solidFill>
            </a:endParaRPr>
          </a:p>
          <a:p>
            <a:pPr indent="0" lvl="0" marL="457200" rtl="0" algn="l">
              <a:lnSpc>
                <a:spcPct val="151000"/>
              </a:lnSpc>
              <a:spcBef>
                <a:spcPts val="180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1800"/>
              </a:spcBef>
              <a:spcAft>
                <a:spcPts val="0"/>
              </a:spcAft>
              <a:buClr>
                <a:schemeClr val="dk1"/>
              </a:buClr>
              <a:buSzPts val="1100"/>
              <a:buFont typeface="Arial"/>
              <a:buNone/>
            </a:pPr>
            <a:r>
              <a:t/>
            </a:r>
            <a:endParaRPr sz="2400">
              <a:solidFill>
                <a:schemeClr val="dk1"/>
              </a:solidFill>
            </a:endParaRPr>
          </a:p>
          <a:p>
            <a:pPr indent="0" lvl="0" marL="72000" marR="0" rtl="0" algn="just">
              <a:lnSpc>
                <a:spcPct val="115000"/>
              </a:lnSpc>
              <a:spcBef>
                <a:spcPts val="0"/>
              </a:spcBef>
              <a:spcAft>
                <a:spcPts val="0"/>
              </a:spcAft>
              <a:buSzPts val="1800"/>
              <a:buNone/>
            </a:pPr>
            <a:r>
              <a:t/>
            </a:r>
            <a:endParaRPr b="1" sz="1500"/>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19ebca8463_0_1"/>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Reflexion</a:t>
            </a:r>
            <a:endParaRPr sz="2600"/>
          </a:p>
        </p:txBody>
      </p:sp>
      <p:sp>
        <p:nvSpPr>
          <p:cNvPr id="114" name="Google Shape;114;g119ebca8463_0_1"/>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457200" rtl="0" algn="l">
              <a:lnSpc>
                <a:spcPct val="83300"/>
              </a:lnSpc>
              <a:spcBef>
                <a:spcPts val="772"/>
              </a:spcBef>
              <a:spcAft>
                <a:spcPts val="0"/>
              </a:spcAft>
              <a:buSzPts val="1100"/>
              <a:buNone/>
            </a:pPr>
            <a:r>
              <a:rPr lang="de" sz="1100">
                <a:solidFill>
                  <a:schemeClr val="dk1"/>
                </a:solidFill>
              </a:rPr>
              <a:t>Wie?  </a:t>
            </a:r>
            <a:endParaRPr sz="1100">
              <a:solidFill>
                <a:schemeClr val="dk1"/>
              </a:solidFill>
            </a:endParaRPr>
          </a:p>
          <a:p>
            <a:pPr indent="0" lvl="0" marL="457200" rtl="0" algn="l">
              <a:lnSpc>
                <a:spcPct val="83300"/>
              </a:lnSpc>
              <a:spcBef>
                <a:spcPts val="1800"/>
              </a:spcBef>
              <a:spcAft>
                <a:spcPts val="0"/>
              </a:spcAft>
              <a:buSzPts val="1100"/>
              <a:buNone/>
            </a:pPr>
            <a:r>
              <a:t/>
            </a:r>
            <a:endParaRPr sz="1100">
              <a:solidFill>
                <a:schemeClr val="dk1"/>
              </a:solidFill>
            </a:endParaRPr>
          </a:p>
          <a:p>
            <a:pPr indent="0" lvl="0" marL="457200" rtl="0" algn="l">
              <a:lnSpc>
                <a:spcPct val="83300"/>
              </a:lnSpc>
              <a:spcBef>
                <a:spcPts val="772"/>
              </a:spcBef>
              <a:spcAft>
                <a:spcPts val="0"/>
              </a:spcAft>
              <a:buSzPts val="1100"/>
              <a:buNone/>
            </a:pPr>
            <a:r>
              <a:rPr lang="de" sz="1100">
                <a:solidFill>
                  <a:schemeClr val="dk1"/>
                </a:solidFill>
              </a:rPr>
              <a:t>Auf welchem Weg / Kanal kann, soll und darf kritisiert werden?  </a:t>
            </a:r>
            <a:endParaRPr sz="1100">
              <a:solidFill>
                <a:schemeClr val="dk1"/>
              </a:solidFill>
            </a:endParaRPr>
          </a:p>
          <a:p>
            <a:pPr indent="0" lvl="0" marL="457200" rtl="0" algn="l">
              <a:lnSpc>
                <a:spcPct val="83300"/>
              </a:lnSpc>
              <a:spcBef>
                <a:spcPts val="1800"/>
              </a:spcBef>
              <a:spcAft>
                <a:spcPts val="0"/>
              </a:spcAft>
              <a:buSzPts val="1100"/>
              <a:buNone/>
            </a:pPr>
            <a:r>
              <a:t/>
            </a:r>
            <a:endParaRPr sz="1100">
              <a:solidFill>
                <a:schemeClr val="dk1"/>
              </a:solidFill>
            </a:endParaRPr>
          </a:p>
          <a:p>
            <a:pPr indent="0" lvl="0" marL="457200" rtl="0" algn="l">
              <a:lnSpc>
                <a:spcPct val="100000"/>
              </a:lnSpc>
              <a:spcBef>
                <a:spcPts val="784"/>
              </a:spcBef>
              <a:spcAft>
                <a:spcPts val="0"/>
              </a:spcAft>
              <a:buSzPts val="1100"/>
              <a:buNone/>
            </a:pPr>
            <a:r>
              <a:rPr lang="de" sz="1100">
                <a:solidFill>
                  <a:schemeClr val="dk1"/>
                </a:solidFill>
              </a:rPr>
              <a:t>Anmerkungen: Anbringen oder für sich selbst behalten? Wie?  </a:t>
            </a:r>
            <a:endParaRPr sz="1100">
              <a:solidFill>
                <a:schemeClr val="dk1"/>
              </a:solidFill>
            </a:endParaRPr>
          </a:p>
          <a:p>
            <a:pPr indent="0" lvl="0" marL="0" rtl="0" algn="l">
              <a:lnSpc>
                <a:spcPct val="100000"/>
              </a:lnSpc>
              <a:spcBef>
                <a:spcPts val="1800"/>
              </a:spcBef>
              <a:spcAft>
                <a:spcPts val="0"/>
              </a:spcAft>
              <a:buSzPts val="1100"/>
              <a:buNone/>
            </a:pPr>
            <a:r>
              <a:t/>
            </a:r>
            <a:endParaRPr sz="1100">
              <a:solidFill>
                <a:schemeClr val="dk1"/>
              </a:solidFill>
            </a:endParaRPr>
          </a:p>
          <a:p>
            <a:pPr indent="0" lvl="0" marL="0" rtl="0" algn="l">
              <a:lnSpc>
                <a:spcPct val="83755"/>
              </a:lnSpc>
              <a:spcBef>
                <a:spcPts val="1800"/>
              </a:spcBef>
              <a:spcAft>
                <a:spcPts val="0"/>
              </a:spcAft>
              <a:buSzPts val="1100"/>
              <a:buNone/>
            </a:pPr>
            <a:r>
              <a:t/>
            </a:r>
            <a:endParaRPr b="1" sz="1400">
              <a:solidFill>
                <a:srgbClr val="00677F"/>
              </a:solidFill>
            </a:endParaRPr>
          </a:p>
          <a:p>
            <a:pPr indent="0" lvl="0" marL="0" rtl="0" algn="l">
              <a:lnSpc>
                <a:spcPct val="83755"/>
              </a:lnSpc>
              <a:spcBef>
                <a:spcPts val="0"/>
              </a:spcBef>
              <a:spcAft>
                <a:spcPts val="0"/>
              </a:spcAft>
              <a:buSzPts val="1100"/>
              <a:buNone/>
            </a:pPr>
            <a:r>
              <a:rPr b="1" lang="de" sz="1400">
                <a:solidFill>
                  <a:srgbClr val="00677F"/>
                </a:solidFill>
              </a:rPr>
              <a:t>Meetingkultur </a:t>
            </a:r>
            <a:r>
              <a:rPr b="1" lang="de" sz="1100">
                <a:solidFill>
                  <a:srgbClr val="2BEAA1"/>
                </a:solidFill>
              </a:rPr>
              <a:t> </a:t>
            </a:r>
            <a:endParaRPr b="1" sz="1100">
              <a:solidFill>
                <a:srgbClr val="2BEAA1"/>
              </a:solidFill>
            </a:endParaRPr>
          </a:p>
          <a:p>
            <a:pPr indent="0" lvl="0" marL="0" rtl="0" algn="just">
              <a:spcBef>
                <a:spcPts val="959"/>
              </a:spcBef>
              <a:spcAft>
                <a:spcPts val="0"/>
              </a:spcAft>
              <a:buSzPts val="1100"/>
              <a:buNone/>
            </a:pPr>
            <a:r>
              <a:rPr lang="de" sz="1100">
                <a:solidFill>
                  <a:schemeClr val="dk1"/>
                </a:solidFill>
              </a:rPr>
              <a:t>Grundlegende Spielregeln innerhalb von Meetings sind fast überall gleich und lassen sich schnell aktualisieren. Allerdings werden Meetings als Abspracheinstrument in vielen Unternehmen unterschiedlich genutzt: geht es nur um kurze Informationsweitergabe, oder darum, gemeinsame Handlungsmöglichkeiten auszuloten? Wie knapp sollte Ihr Neuling seinen Tag mit Meeting-Terminen planen?  </a:t>
            </a:r>
            <a:endParaRPr sz="1100">
              <a:solidFill>
                <a:schemeClr val="dk1"/>
              </a:solidFill>
            </a:endParaRPr>
          </a:p>
          <a:p>
            <a:pPr indent="0" lvl="0" marL="457200" rtl="0" algn="l">
              <a:lnSpc>
                <a:spcPct val="83300"/>
              </a:lnSpc>
              <a:spcBef>
                <a:spcPts val="1000"/>
              </a:spcBef>
              <a:spcAft>
                <a:spcPts val="0"/>
              </a:spcAft>
              <a:buSzPts val="1100"/>
              <a:buNone/>
            </a:pPr>
            <a:r>
              <a:rPr lang="de" sz="1100">
                <a:solidFill>
                  <a:schemeClr val="dk1"/>
                </a:solidFill>
              </a:rPr>
              <a:t>Wie steht es mit Pünktlichkeit?  </a:t>
            </a:r>
            <a:endParaRPr sz="1100">
              <a:solidFill>
                <a:schemeClr val="dk1"/>
              </a:solidFill>
            </a:endParaRPr>
          </a:p>
          <a:p>
            <a:pPr indent="-298450" lvl="0" marL="914400" rtl="0" algn="l">
              <a:lnSpc>
                <a:spcPct val="150000"/>
              </a:lnSpc>
              <a:spcBef>
                <a:spcPts val="772"/>
              </a:spcBef>
              <a:spcAft>
                <a:spcPts val="0"/>
              </a:spcAft>
              <a:buClr>
                <a:schemeClr val="dk1"/>
              </a:buClr>
              <a:buSzPts val="1100"/>
              <a:buChar char="❏"/>
            </a:pPr>
            <a:r>
              <a:rPr lang="de" sz="1100">
                <a:solidFill>
                  <a:schemeClr val="dk1"/>
                </a:solidFill>
              </a:rPr>
              <a:t>Meist pünktlich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2-5 Minuten Verspätung kann vorkommen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Bis zu 15 Minuten  </a:t>
            </a:r>
            <a:endParaRPr sz="1100">
              <a:solidFill>
                <a:schemeClr val="dk1"/>
              </a:solidFill>
            </a:endParaRPr>
          </a:p>
          <a:p>
            <a:pPr indent="0" lvl="0" marL="457200" rtl="0" algn="l">
              <a:lnSpc>
                <a:spcPct val="83300"/>
              </a:lnSpc>
              <a:spcBef>
                <a:spcPts val="1000"/>
              </a:spcBef>
              <a:spcAft>
                <a:spcPts val="0"/>
              </a:spcAft>
              <a:buSzPts val="1100"/>
              <a:buNone/>
            </a:pPr>
            <a:r>
              <a:rPr lang="de" sz="1100">
                <a:solidFill>
                  <a:schemeClr val="dk1"/>
                </a:solidFill>
              </a:rPr>
              <a:t>Was ist die Standard-Dauer von Meetings?  </a:t>
            </a:r>
            <a:endParaRPr sz="1100">
              <a:solidFill>
                <a:schemeClr val="dk1"/>
              </a:solidFill>
            </a:endParaRPr>
          </a:p>
          <a:p>
            <a:pPr indent="-298450" lvl="0" marL="914400" rtl="0" algn="l">
              <a:lnSpc>
                <a:spcPct val="150000"/>
              </a:lnSpc>
              <a:spcBef>
                <a:spcPts val="772"/>
              </a:spcBef>
              <a:spcAft>
                <a:spcPts val="0"/>
              </a:spcAft>
              <a:buClr>
                <a:schemeClr val="dk1"/>
              </a:buClr>
              <a:buSzPts val="1100"/>
              <a:buChar char="❏"/>
            </a:pPr>
            <a:r>
              <a:rPr lang="de" sz="1100">
                <a:solidFill>
                  <a:schemeClr val="dk1"/>
                </a:solidFill>
              </a:rPr>
              <a:t>30 Minuten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45 Minuten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60 Minuten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Mehr als 60 Minuten kommt oft vor  </a:t>
            </a:r>
            <a:endParaRPr sz="1100">
              <a:solidFill>
                <a:schemeClr val="dk1"/>
              </a:solidFill>
            </a:endParaRPr>
          </a:p>
          <a:p>
            <a:pPr indent="0" lvl="0" marL="457200" rtl="0" algn="l">
              <a:lnSpc>
                <a:spcPct val="83300"/>
              </a:lnSpc>
              <a:spcBef>
                <a:spcPts val="1000"/>
              </a:spcBef>
              <a:spcAft>
                <a:spcPts val="0"/>
              </a:spcAft>
              <a:buSzPts val="1100"/>
              <a:buNone/>
            </a:pPr>
            <a:r>
              <a:rPr lang="de" sz="1100">
                <a:solidFill>
                  <a:schemeClr val="dk1"/>
                </a:solidFill>
              </a:rPr>
              <a:t>Wie pünktlich werden Meetings beendet?  </a:t>
            </a:r>
            <a:endParaRPr sz="1100">
              <a:solidFill>
                <a:schemeClr val="dk1"/>
              </a:solidFill>
            </a:endParaRPr>
          </a:p>
          <a:p>
            <a:pPr indent="-298450" lvl="0" marL="914400" rtl="0" algn="l">
              <a:lnSpc>
                <a:spcPct val="150000"/>
              </a:lnSpc>
              <a:spcBef>
                <a:spcPts val="784"/>
              </a:spcBef>
              <a:spcAft>
                <a:spcPts val="0"/>
              </a:spcAft>
              <a:buClr>
                <a:schemeClr val="dk1"/>
              </a:buClr>
              <a:buSzPts val="1100"/>
              <a:buChar char="❏"/>
            </a:pPr>
            <a:r>
              <a:rPr lang="de" sz="1100">
                <a:solidFill>
                  <a:schemeClr val="dk1"/>
                </a:solidFill>
              </a:rPr>
              <a:t>Meist pünktlich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5-15 Minuten überziehen kann vorkommen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Oft mehr als 15 Minuten  </a:t>
            </a:r>
            <a:endParaRPr sz="1100">
              <a:solidFill>
                <a:schemeClr val="dk1"/>
              </a:solidFill>
            </a:endParaRPr>
          </a:p>
          <a:p>
            <a:pPr indent="-298450" lvl="0" marL="914400" rtl="0" algn="l">
              <a:lnSpc>
                <a:spcPct val="115000"/>
              </a:lnSpc>
              <a:spcBef>
                <a:spcPts val="0"/>
              </a:spcBef>
              <a:spcAft>
                <a:spcPts val="0"/>
              </a:spcAft>
              <a:buClr>
                <a:schemeClr val="dk1"/>
              </a:buClr>
              <a:buSzPts val="1100"/>
              <a:buChar char="❏"/>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19ebca8463_0_6"/>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Reflexion</a:t>
            </a:r>
            <a:endParaRPr sz="2600"/>
          </a:p>
        </p:txBody>
      </p:sp>
      <p:sp>
        <p:nvSpPr>
          <p:cNvPr id="120" name="Google Shape;120;g119ebca8463_0_6"/>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457200" rtl="0" algn="l">
              <a:spcBef>
                <a:spcPts val="1000"/>
              </a:spcBef>
              <a:spcAft>
                <a:spcPts val="0"/>
              </a:spcAft>
              <a:buSzPts val="1100"/>
              <a:buNone/>
            </a:pPr>
            <a:r>
              <a:rPr lang="de" sz="1100">
                <a:solidFill>
                  <a:schemeClr val="dk1"/>
                </a:solidFill>
              </a:rPr>
              <a:t>Lieber mehr Personen einladen für breite Beteiligung, oder nur diejenigen, die das Thema konkret betrifft?  </a:t>
            </a:r>
            <a:endParaRPr sz="1100">
              <a:solidFill>
                <a:schemeClr val="dk1"/>
              </a:solidFill>
            </a:endParaRPr>
          </a:p>
          <a:p>
            <a:pPr indent="-298450" lvl="0" marL="914400" rtl="0" algn="l">
              <a:lnSpc>
                <a:spcPct val="150000"/>
              </a:lnSpc>
              <a:spcBef>
                <a:spcPts val="162"/>
              </a:spcBef>
              <a:spcAft>
                <a:spcPts val="0"/>
              </a:spcAft>
              <a:buClr>
                <a:schemeClr val="dk1"/>
              </a:buClr>
              <a:buSzPts val="1100"/>
              <a:buChar char="❏"/>
            </a:pPr>
            <a:r>
              <a:rPr lang="de" sz="1100">
                <a:solidFill>
                  <a:schemeClr val="dk1"/>
                </a:solidFill>
              </a:rPr>
              <a:t>Breite Beteiligung / Austausch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So wenig Personen wie möglich  </a:t>
            </a:r>
            <a:endParaRPr>
              <a:solidFill>
                <a:schemeClr val="dk1"/>
              </a:solidFill>
            </a:endParaRPr>
          </a:p>
          <a:p>
            <a:pPr indent="0" lvl="0" marL="457200" rtl="0" algn="l">
              <a:lnSpc>
                <a:spcPct val="115000"/>
              </a:lnSpc>
              <a:spcBef>
                <a:spcPts val="1000"/>
              </a:spcBef>
              <a:spcAft>
                <a:spcPts val="0"/>
              </a:spcAft>
              <a:buSzPts val="1100"/>
              <a:buNone/>
            </a:pPr>
            <a:r>
              <a:rPr lang="de" sz="1100">
                <a:solidFill>
                  <a:schemeClr val="dk1"/>
                </a:solidFill>
              </a:rPr>
              <a:t>Kann man Kolleg:innen einfach Termine einstellen, oder sollte man dies vorher absprechen? Mit Agenda oder Kommentarlos ?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1000"/>
              </a:spcBef>
              <a:spcAft>
                <a:spcPts val="0"/>
              </a:spcAft>
              <a:buSzPts val="1100"/>
              <a:buNone/>
            </a:pPr>
            <a:r>
              <a:rPr lang="de" sz="1100">
                <a:solidFill>
                  <a:schemeClr val="dk1"/>
                </a:solidFill>
              </a:rPr>
              <a:t>Wie und wo werden Meetings dokumentiert?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1000"/>
              </a:spcBef>
              <a:spcAft>
                <a:spcPts val="0"/>
              </a:spcAft>
              <a:buSzPts val="1100"/>
              <a:buNone/>
            </a:pPr>
            <a:r>
              <a:rPr lang="de" sz="1100">
                <a:solidFill>
                  <a:schemeClr val="dk1"/>
                </a:solidFill>
              </a:rPr>
              <a:t>Bei Top-Down-Info-Meetings: sind Fragen oder Anmerkungen währenddessen üblich, und in welcher Form? Zum Beispiel schriftlich im Chat, </a:t>
            </a:r>
            <a:r>
              <a:rPr lang="de" sz="1100">
                <a:solidFill>
                  <a:schemeClr val="dk1"/>
                </a:solidFill>
              </a:rPr>
              <a:t>mündlich per Hand heben</a:t>
            </a:r>
            <a:r>
              <a:rPr lang="de" sz="1100">
                <a:solidFill>
                  <a:schemeClr val="dk1"/>
                </a:solidFill>
              </a:rPr>
              <a:t> oder im Vorfeld.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0"/>
              </a:spcBef>
              <a:spcAft>
                <a:spcPts val="0"/>
              </a:spcAft>
              <a:buSzPts val="1100"/>
              <a:buNone/>
            </a:pPr>
            <a:r>
              <a:rPr lang="de" sz="1100">
                <a:solidFill>
                  <a:schemeClr val="dk1"/>
                </a:solidFill>
              </a:rPr>
              <a:t>Bekommen auch Abwesende To-Do’s zugewiesen?  </a:t>
            </a:r>
            <a:endParaRPr sz="1100">
              <a:solidFill>
                <a:schemeClr val="dk1"/>
              </a:solidFill>
            </a:endParaRPr>
          </a:p>
          <a:p>
            <a:pPr indent="0" lvl="0" marL="457200" rtl="0" algn="l">
              <a:lnSpc>
                <a:spcPct val="83300"/>
              </a:lnSpc>
              <a:spcBef>
                <a:spcPts val="0"/>
              </a:spcBef>
              <a:spcAft>
                <a:spcPts val="0"/>
              </a:spcAft>
              <a:buSzPts val="1100"/>
              <a:buNone/>
            </a:pPr>
            <a:r>
              <a:t/>
            </a:r>
            <a:endParaRPr sz="1100">
              <a:solidFill>
                <a:schemeClr val="dk1"/>
              </a:solidFill>
            </a:endParaRPr>
          </a:p>
          <a:p>
            <a:pPr indent="0" lvl="0" marL="457200" rtl="0" algn="l">
              <a:lnSpc>
                <a:spcPct val="83300"/>
              </a:lnSpc>
              <a:spcBef>
                <a:spcPts val="0"/>
              </a:spcBef>
              <a:spcAft>
                <a:spcPts val="0"/>
              </a:spcAft>
              <a:buSzPts val="1100"/>
              <a:buNone/>
            </a:pPr>
            <a:r>
              <a:t/>
            </a:r>
            <a:endParaRPr sz="1100">
              <a:solidFill>
                <a:schemeClr val="dk1"/>
              </a:solidFill>
            </a:endParaRPr>
          </a:p>
          <a:p>
            <a:pPr indent="0" lvl="0" marL="0" rtl="0" algn="l">
              <a:lnSpc>
                <a:spcPct val="100000"/>
              </a:lnSpc>
              <a:spcBef>
                <a:spcPts val="0"/>
              </a:spcBef>
              <a:spcAft>
                <a:spcPts val="0"/>
              </a:spcAft>
              <a:buSzPts val="1100"/>
              <a:buNone/>
            </a:pPr>
            <a:r>
              <a:t/>
            </a:r>
            <a:endParaRPr b="1" sz="1100">
              <a:solidFill>
                <a:schemeClr val="dk1"/>
              </a:solidFill>
            </a:endParaRPr>
          </a:p>
          <a:p>
            <a:pPr indent="0" lvl="0" marL="0" rtl="0" algn="l">
              <a:lnSpc>
                <a:spcPct val="83300"/>
              </a:lnSpc>
              <a:spcBef>
                <a:spcPts val="0"/>
              </a:spcBef>
              <a:spcAft>
                <a:spcPts val="0"/>
              </a:spcAft>
              <a:buClr>
                <a:schemeClr val="dk1"/>
              </a:buClr>
              <a:buSzPts val="1100"/>
              <a:buFont typeface="Arial"/>
              <a:buNone/>
            </a:pPr>
            <a:r>
              <a:rPr b="1" lang="de" sz="1400">
                <a:solidFill>
                  <a:srgbClr val="00677F"/>
                </a:solidFill>
              </a:rPr>
              <a:t>Verbindlichkeit </a:t>
            </a:r>
            <a:endParaRPr b="1" sz="1400">
              <a:solidFill>
                <a:srgbClr val="00677F"/>
              </a:solidFill>
            </a:endParaRPr>
          </a:p>
          <a:p>
            <a:pPr indent="0" lvl="0" marL="0" rtl="0" algn="just">
              <a:spcBef>
                <a:spcPts val="784"/>
              </a:spcBef>
              <a:spcAft>
                <a:spcPts val="0"/>
              </a:spcAft>
              <a:buClr>
                <a:schemeClr val="dk1"/>
              </a:buClr>
              <a:buSzPts val="1100"/>
              <a:buFont typeface="Arial"/>
              <a:buNone/>
            </a:pPr>
            <a:r>
              <a:rPr lang="de" sz="1100">
                <a:solidFill>
                  <a:schemeClr val="dk1"/>
                </a:solidFill>
              </a:rPr>
              <a:t>Die Verbindlichkeit von Zusagen und Planungen ist nicht nur interkulturell ein Thema – während Deutsche Deadlines um jeden Preis einhalten, gelten sie in Frankreich manchmal eher als Planungshilfe – sondern auch je nach Unternehmen oder Abteilung unterschiedlich. Wenn alle im Unternehmen viel zu tun haben, kann es passieren, dass Prioritäten und damit Arbeitszusagen auch neu bewertet werden müssen.  </a:t>
            </a:r>
            <a:endParaRPr sz="1100">
              <a:solidFill>
                <a:schemeClr val="dk1"/>
              </a:solidFill>
            </a:endParaRPr>
          </a:p>
          <a:p>
            <a:pPr indent="0" lvl="0" marL="457200" rtl="0" algn="l">
              <a:lnSpc>
                <a:spcPct val="150817"/>
              </a:lnSpc>
              <a:spcBef>
                <a:spcPts val="916"/>
              </a:spcBef>
              <a:spcAft>
                <a:spcPts val="0"/>
              </a:spcAft>
              <a:buClr>
                <a:schemeClr val="dk1"/>
              </a:buClr>
              <a:buSzPts val="1100"/>
              <a:buFont typeface="Arial"/>
              <a:buNone/>
            </a:pPr>
            <a:r>
              <a:rPr lang="de" sz="1100">
                <a:solidFill>
                  <a:schemeClr val="dk1"/>
                </a:solidFill>
              </a:rPr>
              <a:t>Heißt „Gute Idee, lass mal genauer drüber sprechen“ genau das, oder ist es nur Höflichkeit?  </a:t>
            </a:r>
            <a:endParaRPr sz="1100">
              <a:solidFill>
                <a:schemeClr val="dk1"/>
              </a:solidFill>
            </a:endParaRPr>
          </a:p>
          <a:p>
            <a:pPr indent="0" lvl="0" marL="457200" rtl="0" algn="l">
              <a:lnSpc>
                <a:spcPct val="83300"/>
              </a:lnSpc>
              <a:spcBef>
                <a:spcPts val="1000"/>
              </a:spcBef>
              <a:spcAft>
                <a:spcPts val="0"/>
              </a:spcAft>
              <a:buSzPts val="1100"/>
              <a:buNone/>
            </a:pPr>
            <a:r>
              <a:t/>
            </a:r>
            <a:endParaRPr sz="1100">
              <a:solidFill>
                <a:schemeClr val="dk1"/>
              </a:solidFill>
            </a:endParaRPr>
          </a:p>
          <a:p>
            <a:pPr indent="0" lvl="0" marL="457200" rtl="0" algn="l">
              <a:lnSpc>
                <a:spcPct val="83300"/>
              </a:lnSpc>
              <a:spcBef>
                <a:spcPts val="0"/>
              </a:spcBef>
              <a:spcAft>
                <a:spcPts val="0"/>
              </a:spcAft>
              <a:buClr>
                <a:schemeClr val="dk1"/>
              </a:buClr>
              <a:buSzPts val="1100"/>
              <a:buFont typeface="Arial"/>
              <a:buNone/>
            </a:pPr>
            <a:r>
              <a:t/>
            </a:r>
            <a:endParaRPr sz="1100">
              <a:solidFill>
                <a:schemeClr val="dk1"/>
              </a:solidFill>
            </a:endParaRPr>
          </a:p>
          <a:p>
            <a:pPr indent="0" lvl="0" marL="457200" rtl="0" algn="l">
              <a:lnSpc>
                <a:spcPct val="83300"/>
              </a:lnSpc>
              <a:spcBef>
                <a:spcPts val="1000"/>
              </a:spcBef>
              <a:spcAft>
                <a:spcPts val="0"/>
              </a:spcAft>
              <a:buClr>
                <a:schemeClr val="dk1"/>
              </a:buClr>
              <a:buSzPts val="1100"/>
              <a:buFont typeface="Arial"/>
              <a:buNone/>
            </a:pPr>
            <a:r>
              <a:rPr lang="de" sz="1100">
                <a:solidFill>
                  <a:schemeClr val="dk1"/>
                </a:solidFill>
              </a:rPr>
              <a:t>“Das ist bis [Datum] fertig” - heißt:</a:t>
            </a:r>
            <a:endParaRPr sz="1100">
              <a:solidFill>
                <a:schemeClr val="dk1"/>
              </a:solidFill>
            </a:endParaRPr>
          </a:p>
          <a:p>
            <a:pPr indent="-298450" lvl="0" marL="914400" marR="0" rtl="0" algn="l">
              <a:lnSpc>
                <a:spcPct val="150000"/>
              </a:lnSpc>
              <a:spcBef>
                <a:spcPts val="772"/>
              </a:spcBef>
              <a:spcAft>
                <a:spcPts val="0"/>
              </a:spcAft>
              <a:buClr>
                <a:schemeClr val="dk1"/>
              </a:buClr>
              <a:buSzPts val="1100"/>
              <a:buChar char="❏"/>
            </a:pPr>
            <a:r>
              <a:rPr lang="de" sz="1100">
                <a:solidFill>
                  <a:schemeClr val="dk1"/>
                </a:solidFill>
              </a:rPr>
              <a:t>üblicherweise pünktlich </a:t>
            </a:r>
            <a:endParaRPr sz="1100">
              <a:solidFill>
                <a:schemeClr val="dk1"/>
              </a:solidFill>
            </a:endParaRPr>
          </a:p>
          <a:p>
            <a:pPr indent="-298450" lvl="0" marL="914400" marR="0" rtl="0" algn="l">
              <a:lnSpc>
                <a:spcPct val="150000"/>
              </a:lnSpc>
              <a:spcBef>
                <a:spcPts val="0"/>
              </a:spcBef>
              <a:spcAft>
                <a:spcPts val="0"/>
              </a:spcAft>
              <a:buClr>
                <a:schemeClr val="dk1"/>
              </a:buClr>
              <a:buSzPts val="1100"/>
              <a:buChar char="❏"/>
            </a:pPr>
            <a:r>
              <a:rPr lang="de" sz="1100">
                <a:solidFill>
                  <a:schemeClr val="dk1"/>
                </a:solidFill>
              </a:rPr>
              <a:t>1-2 Tage später  </a:t>
            </a:r>
            <a:endParaRPr sz="1100">
              <a:solidFill>
                <a:schemeClr val="dk1"/>
              </a:solidFill>
            </a:endParaRPr>
          </a:p>
          <a:p>
            <a:pPr indent="-298450" lvl="0" marL="914400" marR="0" rtl="0" algn="l">
              <a:lnSpc>
                <a:spcPct val="150000"/>
              </a:lnSpc>
              <a:spcBef>
                <a:spcPts val="0"/>
              </a:spcBef>
              <a:spcAft>
                <a:spcPts val="0"/>
              </a:spcAft>
              <a:buClr>
                <a:schemeClr val="dk1"/>
              </a:buClr>
              <a:buSzPts val="1100"/>
              <a:buChar char="❏"/>
            </a:pPr>
            <a:r>
              <a:rPr lang="de" sz="1100">
                <a:solidFill>
                  <a:schemeClr val="dk1"/>
                </a:solidFill>
              </a:rPr>
              <a:t>Es muss daran erinnert werden </a:t>
            </a:r>
            <a:endParaRPr sz="1100">
              <a:solidFill>
                <a:schemeClr val="dk1"/>
              </a:solidFill>
            </a:endParaRPr>
          </a:p>
          <a:p>
            <a:pPr indent="0" lvl="0" marL="72000" marR="0" rtl="0" algn="just">
              <a:lnSpc>
                <a:spcPct val="115000"/>
              </a:lnSpc>
              <a:spcBef>
                <a:spcPts val="0"/>
              </a:spcBef>
              <a:spcAft>
                <a:spcPts val="0"/>
              </a:spcAft>
              <a:buSzPts val="1800"/>
              <a:buNone/>
            </a:pPr>
            <a:r>
              <a:t/>
            </a:r>
            <a:endParaRPr b="1" sz="1500"/>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19ebca8463_0_11"/>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Reflexion</a:t>
            </a:r>
            <a:endParaRPr sz="2600"/>
          </a:p>
        </p:txBody>
      </p:sp>
      <p:sp>
        <p:nvSpPr>
          <p:cNvPr id="126" name="Google Shape;126;g119ebca8463_0_11"/>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l">
              <a:lnSpc>
                <a:spcPct val="83300"/>
              </a:lnSpc>
              <a:spcBef>
                <a:spcPts val="2542"/>
              </a:spcBef>
              <a:spcAft>
                <a:spcPts val="0"/>
              </a:spcAft>
              <a:buClr>
                <a:schemeClr val="dk1"/>
              </a:buClr>
              <a:buSzPts val="1100"/>
              <a:buFont typeface="Arial"/>
              <a:buNone/>
            </a:pPr>
            <a:r>
              <a:rPr b="1" lang="de" sz="1400">
                <a:solidFill>
                  <a:srgbClr val="00677F"/>
                </a:solidFill>
              </a:rPr>
              <a:t>Hierarchie  </a:t>
            </a:r>
            <a:endParaRPr b="1" sz="1400">
              <a:solidFill>
                <a:srgbClr val="00677F"/>
              </a:solidFill>
            </a:endParaRPr>
          </a:p>
          <a:p>
            <a:pPr indent="0" lvl="0" marL="0" rtl="0" algn="just">
              <a:spcBef>
                <a:spcPts val="784"/>
              </a:spcBef>
              <a:spcAft>
                <a:spcPts val="0"/>
              </a:spcAft>
              <a:buClr>
                <a:schemeClr val="dk1"/>
              </a:buClr>
              <a:buSzPts val="1100"/>
              <a:buFont typeface="Arial"/>
              <a:buNone/>
            </a:pPr>
            <a:r>
              <a:rPr lang="de" sz="1100">
                <a:solidFill>
                  <a:schemeClr val="dk1"/>
                </a:solidFill>
              </a:rPr>
              <a:t>Insbesondere, wenn Ihr Unternehmen entweder besonders flache oder stark ausgeprägte Hierarchien pflegt, können Neueinstellungen Fehltritte passieren. Vielleicht fühlt sich die Teamleitung übergangen, wenn sich Mitarbeitende direkt an deren Vorgesetzte:n wenden, vielleicht wird das aber auch als Entlastung empfunden, wenn das fragliche Thema sowieso nicht im Aufgabenbereich der Teamleitung  liegt? Oder kennt das Team die Abteilungsleitung nur dem Namen nach?  </a:t>
            </a:r>
            <a:endParaRPr sz="1100">
              <a:solidFill>
                <a:schemeClr val="dk1"/>
              </a:solidFill>
            </a:endParaRPr>
          </a:p>
          <a:p>
            <a:pPr indent="0" lvl="0" marL="457200" rtl="0" algn="l">
              <a:lnSpc>
                <a:spcPct val="151000"/>
              </a:lnSpc>
              <a:spcBef>
                <a:spcPts val="1000"/>
              </a:spcBef>
              <a:spcAft>
                <a:spcPts val="0"/>
              </a:spcAft>
              <a:buClr>
                <a:schemeClr val="dk1"/>
              </a:buClr>
              <a:buSzPts val="1100"/>
              <a:buFont typeface="Arial"/>
              <a:buNone/>
            </a:pPr>
            <a:r>
              <a:rPr lang="de" sz="1100">
                <a:solidFill>
                  <a:schemeClr val="dk1"/>
                </a:solidFill>
              </a:rPr>
              <a:t>Kann man sich an den Chef-Chef wenden, ohne bei Kolleg:innen, direkten Vorgesetzten und Chef-Chef Anstoß zu erregen?  </a:t>
            </a:r>
            <a:endParaRPr sz="1100">
              <a:solidFill>
                <a:schemeClr val="dk1"/>
              </a:solidFill>
            </a:endParaRPr>
          </a:p>
          <a:p>
            <a:pPr indent="-298450" lvl="0" marL="914400" marR="0" rtl="0" algn="l">
              <a:lnSpc>
                <a:spcPct val="150000"/>
              </a:lnSpc>
              <a:spcBef>
                <a:spcPts val="162"/>
              </a:spcBef>
              <a:spcAft>
                <a:spcPts val="0"/>
              </a:spcAft>
              <a:buClr>
                <a:schemeClr val="dk1"/>
              </a:buClr>
              <a:buSzPts val="1100"/>
              <a:buChar char="❏"/>
            </a:pPr>
            <a:r>
              <a:rPr lang="de" sz="1100">
                <a:solidFill>
                  <a:schemeClr val="dk1"/>
                </a:solidFill>
              </a:rPr>
              <a:t>ja  </a:t>
            </a:r>
            <a:endParaRPr sz="1100">
              <a:solidFill>
                <a:schemeClr val="dk1"/>
              </a:solidFill>
            </a:endParaRPr>
          </a:p>
          <a:p>
            <a:pPr indent="-298450" lvl="0" marL="914400" marR="0" rtl="0" algn="l">
              <a:lnSpc>
                <a:spcPct val="150000"/>
              </a:lnSpc>
              <a:spcBef>
                <a:spcPts val="0"/>
              </a:spcBef>
              <a:spcAft>
                <a:spcPts val="0"/>
              </a:spcAft>
              <a:buClr>
                <a:schemeClr val="dk1"/>
              </a:buClr>
              <a:buSzPts val="1100"/>
              <a:buChar char="❏"/>
            </a:pPr>
            <a:r>
              <a:rPr lang="de" sz="1100">
                <a:solidFill>
                  <a:schemeClr val="dk1"/>
                </a:solidFill>
              </a:rPr>
              <a:t>nein  </a:t>
            </a:r>
            <a:endParaRPr sz="1100">
              <a:solidFill>
                <a:schemeClr val="dk1"/>
              </a:solidFill>
            </a:endParaRPr>
          </a:p>
          <a:p>
            <a:pPr indent="-298450" lvl="0" marL="914400" marR="0" rtl="0" algn="l">
              <a:lnSpc>
                <a:spcPct val="150000"/>
              </a:lnSpc>
              <a:spcBef>
                <a:spcPts val="0"/>
              </a:spcBef>
              <a:spcAft>
                <a:spcPts val="0"/>
              </a:spcAft>
              <a:buClr>
                <a:schemeClr val="dk1"/>
              </a:buClr>
              <a:buSzPts val="1100"/>
              <a:buChar char="❏"/>
            </a:pPr>
            <a:r>
              <a:rPr lang="de" sz="1100">
                <a:solidFill>
                  <a:schemeClr val="dk1"/>
                </a:solidFill>
              </a:rPr>
              <a:t>nur in wichtigen Fällen  </a:t>
            </a:r>
            <a:endParaRPr sz="1100">
              <a:solidFill>
                <a:schemeClr val="dk1"/>
              </a:solidFill>
            </a:endParaRPr>
          </a:p>
          <a:p>
            <a:pPr indent="0" lvl="0" marL="457200" rtl="0" algn="l">
              <a:lnSpc>
                <a:spcPct val="83300"/>
              </a:lnSpc>
              <a:spcBef>
                <a:spcPts val="1000"/>
              </a:spcBef>
              <a:spcAft>
                <a:spcPts val="0"/>
              </a:spcAft>
              <a:buClr>
                <a:schemeClr val="dk1"/>
              </a:buClr>
              <a:buSzPts val="1100"/>
              <a:buFont typeface="Arial"/>
              <a:buNone/>
            </a:pPr>
            <a:r>
              <a:rPr lang="de" sz="1100">
                <a:solidFill>
                  <a:schemeClr val="dk1"/>
                </a:solidFill>
              </a:rPr>
              <a:t>Wie oft gibt es Termine mit höheren Hierarchieebenen?  </a:t>
            </a:r>
            <a:endParaRPr sz="1100">
              <a:solidFill>
                <a:schemeClr val="dk1"/>
              </a:solidFill>
            </a:endParaRPr>
          </a:p>
          <a:p>
            <a:pPr indent="0" lvl="0" marL="457200" rtl="0" algn="l">
              <a:lnSpc>
                <a:spcPct val="83300"/>
              </a:lnSpc>
              <a:spcBef>
                <a:spcPts val="1000"/>
              </a:spcBef>
              <a:spcAft>
                <a:spcPts val="0"/>
              </a:spcAft>
              <a:buNone/>
            </a:pPr>
            <a:r>
              <a:t/>
            </a:r>
            <a:endParaRPr sz="1100">
              <a:solidFill>
                <a:schemeClr val="dk1"/>
              </a:solidFill>
            </a:endParaRPr>
          </a:p>
          <a:p>
            <a:pPr indent="0" lvl="0" marL="457200" rtl="0" algn="l">
              <a:lnSpc>
                <a:spcPct val="83300"/>
              </a:lnSpc>
              <a:spcBef>
                <a:spcPts val="1000"/>
              </a:spcBef>
              <a:spcAft>
                <a:spcPts val="0"/>
              </a:spcAft>
              <a:buClr>
                <a:schemeClr val="dk1"/>
              </a:buClr>
              <a:buSzPts val="1100"/>
              <a:buFont typeface="Arial"/>
              <a:buNone/>
            </a:pPr>
            <a:r>
              <a:t/>
            </a:r>
            <a:endParaRPr sz="1100">
              <a:solidFill>
                <a:schemeClr val="dk1"/>
              </a:solidFill>
            </a:endParaRPr>
          </a:p>
          <a:p>
            <a:pPr indent="0" lvl="0" marL="457200" rtl="0" algn="l">
              <a:lnSpc>
                <a:spcPct val="83300"/>
              </a:lnSpc>
              <a:spcBef>
                <a:spcPts val="1000"/>
              </a:spcBef>
              <a:spcAft>
                <a:spcPts val="0"/>
              </a:spcAft>
              <a:buNone/>
            </a:pPr>
            <a:r>
              <a:rPr lang="de" sz="1100">
                <a:solidFill>
                  <a:schemeClr val="dk1"/>
                </a:solidFill>
              </a:rPr>
              <a:t>Gibt es Möglichkeiten zu informellem Austausch?  </a:t>
            </a:r>
            <a:endParaRPr sz="1100">
              <a:solidFill>
                <a:schemeClr val="dk1"/>
              </a:solidFill>
            </a:endParaRPr>
          </a:p>
          <a:p>
            <a:pPr indent="0" lvl="0" marL="457200" rtl="0" algn="l">
              <a:lnSpc>
                <a:spcPct val="83300"/>
              </a:lnSpc>
              <a:spcBef>
                <a:spcPts val="1000"/>
              </a:spcBef>
              <a:spcAft>
                <a:spcPts val="0"/>
              </a:spcAft>
              <a:buNone/>
            </a:pPr>
            <a:r>
              <a:t/>
            </a:r>
            <a:endParaRPr sz="1100">
              <a:solidFill>
                <a:schemeClr val="dk1"/>
              </a:solidFill>
            </a:endParaRPr>
          </a:p>
          <a:p>
            <a:pPr indent="0" lvl="0" marL="0" rtl="0" algn="l">
              <a:lnSpc>
                <a:spcPct val="115000"/>
              </a:lnSpc>
              <a:spcBef>
                <a:spcPts val="772"/>
              </a:spcBef>
              <a:spcAft>
                <a:spcPts val="0"/>
              </a:spcAft>
              <a:buNone/>
            </a:pPr>
            <a:r>
              <a:t/>
            </a:r>
            <a:endParaRPr sz="1100">
              <a:solidFill>
                <a:schemeClr val="dk1"/>
              </a:solidFill>
            </a:endParaRPr>
          </a:p>
          <a:p>
            <a:pPr indent="0" lvl="0" marL="0" rtl="0" algn="l">
              <a:lnSpc>
                <a:spcPct val="83300"/>
              </a:lnSpc>
              <a:spcBef>
                <a:spcPts val="0"/>
              </a:spcBef>
              <a:spcAft>
                <a:spcPts val="0"/>
              </a:spcAft>
              <a:buNone/>
            </a:pPr>
            <a:r>
              <a:rPr b="1" lang="de" sz="1400">
                <a:solidFill>
                  <a:srgbClr val="00677F"/>
                </a:solidFill>
              </a:rPr>
              <a:t>Beschaffung / Freigaben </a:t>
            </a:r>
            <a:endParaRPr b="1" sz="1400">
              <a:solidFill>
                <a:srgbClr val="00677F"/>
              </a:solidFill>
            </a:endParaRPr>
          </a:p>
          <a:p>
            <a:pPr indent="0" lvl="0" marL="0" rtl="0" algn="just">
              <a:spcBef>
                <a:spcPts val="796"/>
              </a:spcBef>
              <a:spcAft>
                <a:spcPts val="0"/>
              </a:spcAft>
              <a:buNone/>
            </a:pPr>
            <a:r>
              <a:rPr lang="de" sz="1100">
                <a:solidFill>
                  <a:schemeClr val="dk1"/>
                </a:solidFill>
              </a:rPr>
              <a:t>Oft müssen Equipment oder Materialien bestellt werden, aber wie und bei wem? Können Ihre Mitarbeitenden selbst entscheiden, welche Trainings oder Konferenzen sie besuchen? Über welche Investitionen können sie selbst entscheiden, bei welchen Ausgaben ist eine Freigabe nötig?  </a:t>
            </a:r>
            <a:endParaRPr sz="1100">
              <a:solidFill>
                <a:schemeClr val="dk1"/>
              </a:solidFill>
            </a:endParaRPr>
          </a:p>
          <a:p>
            <a:pPr indent="0" lvl="0" marL="457200" rtl="0" algn="l">
              <a:lnSpc>
                <a:spcPct val="100000"/>
              </a:lnSpc>
              <a:spcBef>
                <a:spcPts val="1000"/>
              </a:spcBef>
              <a:spcAft>
                <a:spcPts val="0"/>
              </a:spcAft>
              <a:buNone/>
            </a:pPr>
            <a:r>
              <a:rPr lang="de" sz="1100">
                <a:solidFill>
                  <a:schemeClr val="dk1"/>
                </a:solidFill>
              </a:rPr>
              <a:t>Über welches Tool oder welche Prozesse werden Freigaben angestoßen?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rPr lang="de" sz="1100">
                <a:solidFill>
                  <a:schemeClr val="dk1"/>
                </a:solidFill>
              </a:rPr>
              <a:t>Ist eine Freigabe für die Teilnahme an Konferenzen oder Messen erforderlich?  </a:t>
            </a:r>
            <a:endParaRPr sz="1100">
              <a:solidFill>
                <a:schemeClr val="dk1"/>
              </a:solidFill>
            </a:endParaRPr>
          </a:p>
          <a:p>
            <a:pPr indent="-298450" lvl="0" marL="914400" rtl="0" algn="l">
              <a:lnSpc>
                <a:spcPct val="150000"/>
              </a:lnSpc>
              <a:spcBef>
                <a:spcPts val="1000"/>
              </a:spcBef>
              <a:spcAft>
                <a:spcPts val="0"/>
              </a:spcAft>
              <a:buClr>
                <a:schemeClr val="dk1"/>
              </a:buClr>
              <a:buSzPts val="1100"/>
              <a:buChar char="❏"/>
            </a:pPr>
            <a:r>
              <a:rPr lang="de" sz="1100">
                <a:solidFill>
                  <a:schemeClr val="dk1"/>
                </a:solidFill>
              </a:rPr>
              <a:t>Nein</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Ja, wird erteilt durch: </a:t>
            </a:r>
            <a:endParaRPr sz="1100">
              <a:solidFill>
                <a:schemeClr val="dk1"/>
              </a:solidFill>
            </a:endParaRPr>
          </a:p>
          <a:p>
            <a:pPr indent="-298450" lvl="0" marL="914400" rtl="0" algn="l">
              <a:lnSpc>
                <a:spcPct val="150000"/>
              </a:lnSpc>
              <a:spcBef>
                <a:spcPts val="0"/>
              </a:spcBef>
              <a:spcAft>
                <a:spcPts val="0"/>
              </a:spcAft>
              <a:buClr>
                <a:schemeClr val="dk1"/>
              </a:buClr>
              <a:buSzPts val="1100"/>
              <a:buChar char="❏"/>
            </a:pPr>
            <a:r>
              <a:rPr lang="de" sz="1100">
                <a:solidFill>
                  <a:schemeClr val="dk1"/>
                </a:solidFill>
              </a:rPr>
              <a:t>Ja, unter folgenden Umständen:</a:t>
            </a:r>
            <a:endParaRPr sz="1100">
              <a:solidFill>
                <a:schemeClr val="dk1"/>
              </a:solidFill>
            </a:endParaRPr>
          </a:p>
          <a:p>
            <a:pPr indent="0" lvl="0" marL="0" rtl="0" algn="l">
              <a:lnSpc>
                <a:spcPct val="83300"/>
              </a:lnSpc>
              <a:spcBef>
                <a:spcPts val="772"/>
              </a:spcBef>
              <a:spcAft>
                <a:spcPts val="0"/>
              </a:spcAft>
              <a:buClr>
                <a:schemeClr val="dk1"/>
              </a:buClr>
              <a:buSzPts val="1100"/>
              <a:buFont typeface="Arial"/>
              <a:buNone/>
            </a:pPr>
            <a:r>
              <a:t/>
            </a:r>
            <a:endParaRPr sz="11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marR="0" rtl="0" algn="l">
              <a:lnSpc>
                <a:spcPct val="150000"/>
              </a:lnSpc>
              <a:spcBef>
                <a:spcPts val="772"/>
              </a:spcBef>
              <a:spcAft>
                <a:spcPts val="0"/>
              </a:spcAft>
              <a:buNone/>
            </a:pPr>
            <a:r>
              <a:t/>
            </a:r>
            <a:endParaRPr sz="1100">
              <a:solidFill>
                <a:schemeClr val="dk1"/>
              </a:solidFill>
            </a:endParaRPr>
          </a:p>
          <a:p>
            <a:pPr indent="0" lvl="0" marL="72000" marR="0" rtl="0" algn="just">
              <a:lnSpc>
                <a:spcPct val="115000"/>
              </a:lnSpc>
              <a:spcBef>
                <a:spcPts val="0"/>
              </a:spcBef>
              <a:spcAft>
                <a:spcPts val="0"/>
              </a:spcAft>
              <a:buSzPts val="1800"/>
              <a:buNone/>
            </a:pPr>
            <a:r>
              <a:t/>
            </a:r>
            <a:endParaRPr b="1" sz="1500"/>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19ebca8463_0_16"/>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Reflexion</a:t>
            </a:r>
            <a:endParaRPr sz="2600"/>
          </a:p>
        </p:txBody>
      </p:sp>
      <p:sp>
        <p:nvSpPr>
          <p:cNvPr id="132" name="Google Shape;132;g119ebca8463_0_16"/>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l">
              <a:lnSpc>
                <a:spcPct val="83300"/>
              </a:lnSpc>
              <a:spcBef>
                <a:spcPts val="2542"/>
              </a:spcBef>
              <a:spcAft>
                <a:spcPts val="0"/>
              </a:spcAft>
              <a:buClr>
                <a:schemeClr val="dk1"/>
              </a:buClr>
              <a:buSzPts val="1100"/>
              <a:buFont typeface="Arial"/>
              <a:buNone/>
            </a:pPr>
            <a:r>
              <a:rPr b="1" lang="de" sz="1400">
                <a:solidFill>
                  <a:srgbClr val="00677F"/>
                </a:solidFill>
              </a:rPr>
              <a:t>Kontakte </a:t>
            </a:r>
            <a:r>
              <a:rPr b="1" lang="de" sz="1100">
                <a:solidFill>
                  <a:srgbClr val="2BEAA1"/>
                </a:solidFill>
              </a:rPr>
              <a:t> </a:t>
            </a:r>
            <a:endParaRPr b="1" sz="1100">
              <a:solidFill>
                <a:srgbClr val="2BEAA1"/>
              </a:solidFill>
            </a:endParaRPr>
          </a:p>
          <a:p>
            <a:pPr indent="0" lvl="0" marL="0" rtl="0" algn="just">
              <a:spcBef>
                <a:spcPts val="784"/>
              </a:spcBef>
              <a:spcAft>
                <a:spcPts val="0"/>
              </a:spcAft>
              <a:buClr>
                <a:schemeClr val="dk1"/>
              </a:buClr>
              <a:buSzPts val="1100"/>
              <a:buFont typeface="Arial"/>
              <a:buNone/>
            </a:pPr>
            <a:r>
              <a:rPr lang="de" sz="1100">
                <a:solidFill>
                  <a:schemeClr val="dk1"/>
                </a:solidFill>
              </a:rPr>
              <a:t>Nicht jede Person ist ein geborener Netzwerker; in manchen Unternehmen ist das auch nicht nötig, weil beispielsweise viele Informationen in internen Dashboards oder geteilten Ablagen eingesehen werden können. In anderen Settings kann es beispielsweise sehr hilfreich sein, wenn jemand aus dem Vertrieb öfter mit jemandem aus der Produktentwicklung plaudert, damit die eine Seite hört, was alles in der Entwicklungs-Pipeline ist, und die andere Seite von Kundenanfragen erfährt. Hier können Sie gezielt eintragen, von welchen Schnittstellen Ihr Neuling besonders profitieren könnte, oder welche relevanten Themen meist nicht auf den offiziellen Quarterly- oder Townhall-Meetings von der Geschäftsführung verkündet werden.  </a:t>
            </a:r>
            <a:endParaRPr sz="1100">
              <a:solidFill>
                <a:schemeClr val="dk1"/>
              </a:solidFill>
            </a:endParaRPr>
          </a:p>
          <a:p>
            <a:pPr indent="0" lvl="0" marL="457200" rtl="0" algn="l">
              <a:lnSpc>
                <a:spcPct val="100000"/>
              </a:lnSpc>
              <a:spcBef>
                <a:spcPts val="1000"/>
              </a:spcBef>
              <a:spcAft>
                <a:spcPts val="0"/>
              </a:spcAft>
              <a:buClr>
                <a:schemeClr val="dk1"/>
              </a:buClr>
              <a:buSzPts val="1100"/>
              <a:buFont typeface="Arial"/>
              <a:buNone/>
            </a:pPr>
            <a:r>
              <a:rPr lang="de" sz="1100">
                <a:solidFill>
                  <a:schemeClr val="dk1"/>
                </a:solidFill>
              </a:rPr>
              <a:t>Wer hält besonders viele relevante Informationen vor bzw. ist besonders gut informiert/vernetzt?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Clr>
                <a:schemeClr val="dk1"/>
              </a:buClr>
              <a:buSzPts val="1100"/>
              <a:buFont typeface="Arial"/>
              <a:buNone/>
            </a:pPr>
            <a:r>
              <a:t/>
            </a:r>
            <a:endParaRPr sz="1100">
              <a:solidFill>
                <a:schemeClr val="dk1"/>
              </a:solidFill>
            </a:endParaRPr>
          </a:p>
          <a:p>
            <a:pPr indent="0" lvl="0" marL="457200" rtl="0" algn="l">
              <a:lnSpc>
                <a:spcPct val="100000"/>
              </a:lnSpc>
              <a:spcBef>
                <a:spcPts val="1000"/>
              </a:spcBef>
              <a:spcAft>
                <a:spcPts val="0"/>
              </a:spcAft>
              <a:buClr>
                <a:schemeClr val="dk1"/>
              </a:buClr>
              <a:buSzPts val="1100"/>
              <a:buFont typeface="Arial"/>
              <a:buNone/>
            </a:pPr>
            <a:r>
              <a:rPr lang="de" sz="1100">
                <a:solidFill>
                  <a:schemeClr val="dk1"/>
                </a:solidFill>
              </a:rPr>
              <a:t>Wieviel informelle Kontakte zu anderen Teams oder Abteilungen sind üblich?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Clr>
                <a:schemeClr val="dk1"/>
              </a:buClr>
              <a:buSzPts val="1100"/>
              <a:buFont typeface="Arial"/>
              <a:buNone/>
            </a:pPr>
            <a:r>
              <a:t/>
            </a:r>
            <a:endParaRPr sz="1100">
              <a:solidFill>
                <a:schemeClr val="dk1"/>
              </a:solidFill>
            </a:endParaRPr>
          </a:p>
          <a:p>
            <a:pPr indent="0" lvl="0" marL="457200" rtl="0" algn="l">
              <a:spcBef>
                <a:spcPts val="1000"/>
              </a:spcBef>
              <a:spcAft>
                <a:spcPts val="0"/>
              </a:spcAft>
              <a:buNone/>
            </a:pPr>
            <a:r>
              <a:rPr lang="de" sz="1100">
                <a:solidFill>
                  <a:schemeClr val="dk1"/>
                </a:solidFill>
              </a:rPr>
              <a:t>Wie viele Informationen kommen aus persönlichen Kontakten, anstatt über offizielle Kanäle?  </a:t>
            </a:r>
            <a:endParaRPr sz="1100">
              <a:solidFill>
                <a:schemeClr val="dk1"/>
              </a:solidFill>
            </a:endParaRPr>
          </a:p>
          <a:p>
            <a:pPr indent="0" lvl="0" marL="457200" rtl="0" algn="l">
              <a:spcBef>
                <a:spcPts val="1000"/>
              </a:spcBef>
              <a:spcAft>
                <a:spcPts val="0"/>
              </a:spcAft>
              <a:buNone/>
            </a:pPr>
            <a:r>
              <a:t/>
            </a:r>
            <a:endParaRPr sz="1100">
              <a:solidFill>
                <a:schemeClr val="dk1"/>
              </a:solidFill>
            </a:endParaRPr>
          </a:p>
          <a:p>
            <a:pPr indent="0" lvl="0" marL="457200" rtl="0" algn="l">
              <a:spcBef>
                <a:spcPts val="1000"/>
              </a:spcBef>
              <a:spcAft>
                <a:spcPts val="0"/>
              </a:spcAft>
              <a:buNone/>
            </a:pPr>
            <a:r>
              <a:t/>
            </a:r>
            <a:endParaRPr sz="1100">
              <a:solidFill>
                <a:schemeClr val="dk1"/>
              </a:solidFill>
            </a:endParaRPr>
          </a:p>
          <a:p>
            <a:pPr indent="0" lvl="0" marL="0" rtl="0" algn="l">
              <a:lnSpc>
                <a:spcPct val="83300"/>
              </a:lnSpc>
              <a:spcBef>
                <a:spcPts val="0"/>
              </a:spcBef>
              <a:spcAft>
                <a:spcPts val="0"/>
              </a:spcAft>
              <a:buNone/>
            </a:pPr>
            <a:r>
              <a:rPr b="1" lang="de" sz="1400">
                <a:solidFill>
                  <a:srgbClr val="00677F"/>
                </a:solidFill>
              </a:rPr>
              <a:t>Sicherheitsdenken </a:t>
            </a:r>
            <a:r>
              <a:rPr b="1" lang="de" sz="1100">
                <a:solidFill>
                  <a:srgbClr val="2BEAA1"/>
                </a:solidFill>
              </a:rPr>
              <a:t> </a:t>
            </a:r>
            <a:endParaRPr b="1" sz="1100">
              <a:solidFill>
                <a:srgbClr val="2BEAA1"/>
              </a:solidFill>
            </a:endParaRPr>
          </a:p>
          <a:p>
            <a:pPr indent="0" lvl="0" marL="0" rtl="0" algn="just">
              <a:spcBef>
                <a:spcPts val="784"/>
              </a:spcBef>
              <a:spcAft>
                <a:spcPts val="0"/>
              </a:spcAft>
              <a:buNone/>
            </a:pPr>
            <a:r>
              <a:rPr lang="de" sz="1100">
                <a:solidFill>
                  <a:schemeClr val="dk1"/>
                </a:solidFill>
              </a:rPr>
              <a:t>Je nach Industrie und Abteilung ist die tägliche Arbeit unterschiedlich stark reguliert. In manchen Projekten kann „einfach mal ausprobieren“ den Arbeitgeber viel Geld kosten, während andere daraus  Verbesserungsansätze ziehen können. Gibt es bei Ihnen bestimmte Leitplanken, innerhalb derer Ihre Mitarbeitenden auch mal experimentieren können? Und wo sind diese Leitplanken beschrieben? Welcher Slogan gilt bei Ihnen? </a:t>
            </a:r>
            <a:endParaRPr sz="1100">
              <a:solidFill>
                <a:schemeClr val="dk1"/>
              </a:solidFill>
            </a:endParaRPr>
          </a:p>
          <a:p>
            <a:pPr indent="-298450" lvl="0" marL="457200" rtl="0" algn="l">
              <a:lnSpc>
                <a:spcPct val="150000"/>
              </a:lnSpc>
              <a:spcBef>
                <a:spcPts val="1000"/>
              </a:spcBef>
              <a:spcAft>
                <a:spcPts val="0"/>
              </a:spcAft>
              <a:buClr>
                <a:srgbClr val="2BEAA1"/>
              </a:buClr>
              <a:buSzPts val="1100"/>
              <a:buChar char="■"/>
            </a:pPr>
            <a:r>
              <a:rPr lang="de" sz="1100">
                <a:solidFill>
                  <a:schemeClr val="dk1"/>
                </a:solidFill>
              </a:rPr>
              <a:t>Better safe than sorry?  </a:t>
            </a:r>
            <a:endParaRPr sz="1100">
              <a:solidFill>
                <a:schemeClr val="dk1"/>
              </a:solidFill>
            </a:endParaRPr>
          </a:p>
          <a:p>
            <a:pPr indent="-298450" lvl="0" marL="457200" rtl="0" algn="l">
              <a:lnSpc>
                <a:spcPct val="150000"/>
              </a:lnSpc>
              <a:spcBef>
                <a:spcPts val="0"/>
              </a:spcBef>
              <a:spcAft>
                <a:spcPts val="0"/>
              </a:spcAft>
              <a:buClr>
                <a:srgbClr val="2BEAA1"/>
              </a:buClr>
              <a:buSzPts val="1100"/>
              <a:buChar char="■"/>
            </a:pPr>
            <a:r>
              <a:rPr lang="de" sz="1100">
                <a:solidFill>
                  <a:schemeClr val="dk1"/>
                </a:solidFill>
              </a:rPr>
              <a:t>First time right?  </a:t>
            </a:r>
            <a:endParaRPr sz="1100">
              <a:solidFill>
                <a:schemeClr val="dk1"/>
              </a:solidFill>
            </a:endParaRPr>
          </a:p>
          <a:p>
            <a:pPr indent="-298450" lvl="0" marL="457200" rtl="0" algn="l">
              <a:lnSpc>
                <a:spcPct val="150000"/>
              </a:lnSpc>
              <a:spcBef>
                <a:spcPts val="0"/>
              </a:spcBef>
              <a:spcAft>
                <a:spcPts val="0"/>
              </a:spcAft>
              <a:buClr>
                <a:srgbClr val="2BEAA1"/>
              </a:buClr>
              <a:buSzPts val="1100"/>
              <a:buChar char="■"/>
            </a:pPr>
            <a:r>
              <a:rPr lang="de" sz="1100">
                <a:solidFill>
                  <a:schemeClr val="dk1"/>
                </a:solidFill>
              </a:rPr>
              <a:t>Ist es okay, “einfach mal zu machen”?  Und unter welchen Bedingungen? (Beispielsweise: es kostet nichts, es ist nach außen nicht sichtbar, es bindet nicht zu viele interne Ressourcen, …) </a:t>
            </a:r>
            <a:endParaRPr sz="1100">
              <a:solidFill>
                <a:schemeClr val="dk1"/>
              </a:solidFill>
            </a:endParaRPr>
          </a:p>
          <a:p>
            <a:pPr indent="0" lvl="0" marL="0" rtl="0" algn="l">
              <a:spcBef>
                <a:spcPts val="1000"/>
              </a:spcBef>
              <a:spcAft>
                <a:spcPts val="0"/>
              </a:spcAft>
              <a:buClr>
                <a:schemeClr val="dk1"/>
              </a:buClr>
              <a:buSzPts val="1100"/>
              <a:buFont typeface="Arial"/>
              <a:buNone/>
            </a:pPr>
            <a:r>
              <a:t/>
            </a:r>
            <a:endParaRPr sz="1100">
              <a:solidFill>
                <a:schemeClr val="dk1"/>
              </a:solidFill>
            </a:endParaRPr>
          </a:p>
          <a:p>
            <a:pPr indent="0" lvl="0" marL="0" rtl="0" algn="l">
              <a:lnSpc>
                <a:spcPct val="150000"/>
              </a:lnSpc>
              <a:spcBef>
                <a:spcPts val="772"/>
              </a:spcBef>
              <a:spcAft>
                <a:spcPts val="0"/>
              </a:spcAft>
              <a:buNone/>
            </a:pPr>
            <a:r>
              <a:t/>
            </a:r>
            <a:endParaRPr b="1" sz="1400">
              <a:solidFill>
                <a:srgbClr val="00677F"/>
              </a:solidFill>
            </a:endParaRPr>
          </a:p>
          <a:p>
            <a:pPr indent="0" lvl="0" marL="0" rtl="0" algn="l">
              <a:lnSpc>
                <a:spcPct val="83300"/>
              </a:lnSpc>
              <a:spcBef>
                <a:spcPts val="772"/>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0" lvl="0" marL="0" marR="0" rtl="0" algn="l">
              <a:lnSpc>
                <a:spcPct val="150000"/>
              </a:lnSpc>
              <a:spcBef>
                <a:spcPts val="772"/>
              </a:spcBef>
              <a:spcAft>
                <a:spcPts val="0"/>
              </a:spcAft>
              <a:buNone/>
            </a:pPr>
            <a:r>
              <a:t/>
            </a:r>
            <a:endParaRPr sz="1100">
              <a:solidFill>
                <a:schemeClr val="dk1"/>
              </a:solidFill>
            </a:endParaRPr>
          </a:p>
          <a:p>
            <a:pPr indent="0" lvl="0" marL="72000" marR="0" rtl="0" algn="just">
              <a:lnSpc>
                <a:spcPct val="115000"/>
              </a:lnSpc>
              <a:spcBef>
                <a:spcPts val="0"/>
              </a:spcBef>
              <a:spcAft>
                <a:spcPts val="0"/>
              </a:spcAft>
              <a:buSzPts val="1800"/>
              <a:buNone/>
            </a:pPr>
            <a:r>
              <a:t/>
            </a:r>
            <a:endParaRPr b="1" sz="1500"/>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19ebca8463_0_21"/>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Kommunikations-Knigge: Reflexion</a:t>
            </a:r>
            <a:endParaRPr sz="2600"/>
          </a:p>
        </p:txBody>
      </p:sp>
      <p:sp>
        <p:nvSpPr>
          <p:cNvPr id="138" name="Google Shape;138;g119ebca8463_0_21"/>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l">
              <a:lnSpc>
                <a:spcPct val="83300"/>
              </a:lnSpc>
              <a:spcBef>
                <a:spcPts val="2310"/>
              </a:spcBef>
              <a:spcAft>
                <a:spcPts val="0"/>
              </a:spcAft>
              <a:buNone/>
            </a:pPr>
            <a:r>
              <a:rPr b="1" lang="de" sz="1400">
                <a:solidFill>
                  <a:srgbClr val="00677F"/>
                </a:solidFill>
              </a:rPr>
              <a:t>Fehlerkultur </a:t>
            </a:r>
            <a:endParaRPr b="1" sz="1400">
              <a:solidFill>
                <a:srgbClr val="00677F"/>
              </a:solidFill>
            </a:endParaRPr>
          </a:p>
          <a:p>
            <a:pPr indent="0" lvl="0" marL="0" rtl="0" algn="just">
              <a:spcBef>
                <a:spcPts val="784"/>
              </a:spcBef>
              <a:spcAft>
                <a:spcPts val="0"/>
              </a:spcAft>
              <a:buNone/>
            </a:pPr>
            <a:r>
              <a:rPr lang="de" sz="1100">
                <a:solidFill>
                  <a:schemeClr val="dk1"/>
                </a:solidFill>
              </a:rPr>
              <a:t>Die Fehlerkultur schließt sich an das Thema Sicherheitsdenken an. Welcher Slogan passt am besten zu  Ihrem Unternehmen oder Ihrer Abteilung? Was passiert, wenn Fehler oder Versäumnisse auftreten, und wie wird damit umgegangen? Vielleicht gibt es bei Ihnen F*ck-Up-Nights, bei denen Führungskräfte öffentlich über ihre Fehleinschätzungen sprechen? Oder wird erwartet, Fehler möglichst schnell und stillschweigend auszubügeln?  </a:t>
            </a:r>
            <a:endParaRPr sz="1100">
              <a:solidFill>
                <a:schemeClr val="dk1"/>
              </a:solidFill>
            </a:endParaRPr>
          </a:p>
          <a:p>
            <a:pPr indent="-339849" lvl="0" marL="442799" rtl="0" algn="l">
              <a:lnSpc>
                <a:spcPct val="100000"/>
              </a:lnSpc>
              <a:spcBef>
                <a:spcPts val="1000"/>
              </a:spcBef>
              <a:spcAft>
                <a:spcPts val="0"/>
              </a:spcAft>
              <a:buClr>
                <a:srgbClr val="2BEAA1"/>
              </a:buClr>
              <a:buSzPts val="1100"/>
              <a:buChar char="■"/>
            </a:pPr>
            <a:r>
              <a:rPr lang="de" sz="1100">
                <a:solidFill>
                  <a:schemeClr val="dk1"/>
                </a:solidFill>
              </a:rPr>
              <a:t>Better safe than sorry?  </a:t>
            </a:r>
            <a:endParaRPr sz="1100">
              <a:solidFill>
                <a:schemeClr val="dk1"/>
              </a:solidFill>
            </a:endParaRPr>
          </a:p>
          <a:p>
            <a:pPr indent="-339849" lvl="0" marL="442799" rtl="0" algn="l">
              <a:lnSpc>
                <a:spcPct val="100000"/>
              </a:lnSpc>
              <a:spcBef>
                <a:spcPts val="1000"/>
              </a:spcBef>
              <a:spcAft>
                <a:spcPts val="0"/>
              </a:spcAft>
              <a:buClr>
                <a:srgbClr val="2BEAA1"/>
              </a:buClr>
              <a:buSzPts val="1100"/>
              <a:buChar char="■"/>
            </a:pPr>
            <a:r>
              <a:rPr lang="de" sz="1100">
                <a:solidFill>
                  <a:schemeClr val="dk1"/>
                </a:solidFill>
              </a:rPr>
              <a:t>First time right?  </a:t>
            </a:r>
            <a:endParaRPr sz="1100">
              <a:solidFill>
                <a:schemeClr val="dk1"/>
              </a:solidFill>
            </a:endParaRPr>
          </a:p>
          <a:p>
            <a:pPr indent="-339849" lvl="0" marL="442799" rtl="0" algn="l">
              <a:lnSpc>
                <a:spcPct val="100000"/>
              </a:lnSpc>
              <a:spcBef>
                <a:spcPts val="1000"/>
              </a:spcBef>
              <a:spcAft>
                <a:spcPts val="0"/>
              </a:spcAft>
              <a:buClr>
                <a:srgbClr val="2BEAA1"/>
              </a:buClr>
              <a:buSzPts val="1100"/>
              <a:buChar char="■"/>
            </a:pPr>
            <a:r>
              <a:rPr lang="de" sz="1100">
                <a:solidFill>
                  <a:schemeClr val="dk1"/>
                </a:solidFill>
              </a:rPr>
              <a:t>Try, fail, try again, fail better? </a:t>
            </a:r>
            <a:endParaRPr sz="1100">
              <a:solidFill>
                <a:schemeClr val="dk1"/>
              </a:solidFill>
            </a:endParaRPr>
          </a:p>
          <a:p>
            <a:pPr indent="-339849" lvl="0" marL="442799" rtl="0" algn="l">
              <a:lnSpc>
                <a:spcPct val="100000"/>
              </a:lnSpc>
              <a:spcBef>
                <a:spcPts val="1000"/>
              </a:spcBef>
              <a:spcAft>
                <a:spcPts val="0"/>
              </a:spcAft>
              <a:buClr>
                <a:srgbClr val="2BEAA1"/>
              </a:buClr>
              <a:buSzPts val="1100"/>
              <a:buChar char="■"/>
            </a:pPr>
            <a:r>
              <a:rPr lang="de" sz="1100">
                <a:solidFill>
                  <a:schemeClr val="dk1"/>
                </a:solidFill>
              </a:rPr>
              <a:t>Irren ist menschlich? </a:t>
            </a:r>
            <a:endParaRPr sz="1100">
              <a:solidFill>
                <a:schemeClr val="dk1"/>
              </a:solidFill>
            </a:endParaRPr>
          </a:p>
          <a:p>
            <a:pPr indent="-339849" lvl="0" marL="442799" rtl="0" algn="l">
              <a:lnSpc>
                <a:spcPct val="100000"/>
              </a:lnSpc>
              <a:spcBef>
                <a:spcPts val="1000"/>
              </a:spcBef>
              <a:spcAft>
                <a:spcPts val="0"/>
              </a:spcAft>
              <a:buClr>
                <a:srgbClr val="2BEAA1"/>
              </a:buClr>
              <a:buSzPts val="1100"/>
              <a:buChar char="■"/>
            </a:pPr>
            <a:r>
              <a:rPr lang="de" sz="1100">
                <a:solidFill>
                  <a:schemeClr val="dk1"/>
                </a:solidFill>
              </a:rPr>
              <a:t>Aus Fehlern wird man klug?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rPr lang="de" sz="1100">
                <a:solidFill>
                  <a:schemeClr val="dk1"/>
                </a:solidFill>
              </a:rPr>
              <a:t>Welche Auswirkungen haben Fehler oder Versäumnisse?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rPr lang="de" sz="1100">
                <a:solidFill>
                  <a:schemeClr val="dk1"/>
                </a:solidFill>
              </a:rPr>
              <a:t>Werden Fehler auf Teamebene besprochen oder zwischen Führungskraft und Mitarbeitenden?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rPr lang="de" sz="1100">
                <a:solidFill>
                  <a:schemeClr val="dk1"/>
                </a:solidFill>
              </a:rPr>
              <a:t>Geben Menschen Fehler zu?  (Wie) wird auf Fehler hingewiesen?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t/>
            </a:r>
            <a:endParaRPr sz="1100">
              <a:solidFill>
                <a:schemeClr val="dk1"/>
              </a:solidFill>
            </a:endParaRPr>
          </a:p>
          <a:p>
            <a:pPr indent="0" lvl="0" marL="457200" rtl="0" algn="l">
              <a:lnSpc>
                <a:spcPct val="100000"/>
              </a:lnSpc>
              <a:spcBef>
                <a:spcPts val="1000"/>
              </a:spcBef>
              <a:spcAft>
                <a:spcPts val="0"/>
              </a:spcAft>
              <a:buNone/>
            </a:pPr>
            <a:r>
              <a:rPr lang="de" sz="1100">
                <a:solidFill>
                  <a:schemeClr val="dk1"/>
                </a:solidFill>
              </a:rPr>
              <a:t>Ist es okay, etwas nicht zu wissen / können / schaffen? </a:t>
            </a:r>
            <a:endParaRPr sz="1100">
              <a:solidFill>
                <a:schemeClr val="dk1"/>
              </a:solidFill>
            </a:endParaRPr>
          </a:p>
          <a:p>
            <a:pPr indent="0" lvl="0" marL="0" rtl="0" algn="l">
              <a:lnSpc>
                <a:spcPct val="100000"/>
              </a:lnSpc>
              <a:spcBef>
                <a:spcPts val="1000"/>
              </a:spcBef>
              <a:spcAft>
                <a:spcPts val="0"/>
              </a:spcAft>
              <a:buNone/>
            </a:pPr>
            <a:r>
              <a:t/>
            </a:r>
            <a:endParaRPr sz="1100">
              <a:solidFill>
                <a:schemeClr val="dk1"/>
              </a:solidFill>
            </a:endParaRPr>
          </a:p>
          <a:p>
            <a:pPr indent="0" lvl="0" marL="914400" rtl="0" algn="l">
              <a:lnSpc>
                <a:spcPct val="150000"/>
              </a:lnSpc>
              <a:spcBef>
                <a:spcPts val="0"/>
              </a:spcBef>
              <a:spcAft>
                <a:spcPts val="0"/>
              </a:spcAft>
              <a:buNone/>
            </a:pPr>
            <a:r>
              <a:t/>
            </a:r>
            <a:endParaRPr b="1" sz="1400">
              <a:solidFill>
                <a:srgbClr val="00677F"/>
              </a:solidFill>
            </a:endParaRPr>
          </a:p>
          <a:p>
            <a:pPr indent="0" lvl="0" marL="0" rtl="0" algn="l">
              <a:spcBef>
                <a:spcPts val="1000"/>
              </a:spcBef>
              <a:spcAft>
                <a:spcPts val="0"/>
              </a:spcAft>
              <a:buNone/>
            </a:pPr>
            <a:r>
              <a:t/>
            </a:r>
            <a:endParaRPr sz="1100">
              <a:solidFill>
                <a:schemeClr val="dk1"/>
              </a:solidFill>
            </a:endParaRPr>
          </a:p>
          <a:p>
            <a:pPr indent="0" lvl="0" marL="0" rtl="0" algn="l">
              <a:lnSpc>
                <a:spcPct val="150000"/>
              </a:lnSpc>
              <a:spcBef>
                <a:spcPts val="772"/>
              </a:spcBef>
              <a:spcAft>
                <a:spcPts val="0"/>
              </a:spcAft>
              <a:buNone/>
            </a:pPr>
            <a:r>
              <a:t/>
            </a:r>
            <a:endParaRPr b="1" sz="1400">
              <a:solidFill>
                <a:srgbClr val="00677F"/>
              </a:solidFill>
            </a:endParaRPr>
          </a:p>
          <a:p>
            <a:pPr indent="0" lvl="0" marL="0" rtl="0" algn="l">
              <a:lnSpc>
                <a:spcPct val="83300"/>
              </a:lnSpc>
              <a:spcBef>
                <a:spcPts val="772"/>
              </a:spcBef>
              <a:spcAft>
                <a:spcPts val="0"/>
              </a:spcAft>
              <a:buNone/>
            </a:pPr>
            <a:r>
              <a:t/>
            </a:r>
            <a:endParaRPr sz="1100">
              <a:solidFill>
                <a:schemeClr val="dk1"/>
              </a:solidFill>
            </a:endParaRPr>
          </a:p>
          <a:p>
            <a:pPr indent="0" lvl="0" marL="457200" rtl="0" algn="l">
              <a:lnSpc>
                <a:spcPct val="100000"/>
              </a:lnSpc>
              <a:spcBef>
                <a:spcPts val="0"/>
              </a:spcBef>
              <a:spcAft>
                <a:spcPts val="0"/>
              </a:spcAft>
              <a:buNone/>
            </a:pPr>
            <a:r>
              <a:t/>
            </a:r>
            <a:endParaRPr sz="1100">
              <a:solidFill>
                <a:schemeClr val="dk1"/>
              </a:solidFill>
            </a:endParaRPr>
          </a:p>
          <a:p>
            <a:pPr indent="0" lvl="0" marL="0" marR="0" rtl="0" algn="l">
              <a:lnSpc>
                <a:spcPct val="150000"/>
              </a:lnSpc>
              <a:spcBef>
                <a:spcPts val="772"/>
              </a:spcBef>
              <a:spcAft>
                <a:spcPts val="0"/>
              </a:spcAft>
              <a:buNone/>
            </a:pPr>
            <a:r>
              <a:t/>
            </a:r>
            <a:endParaRPr sz="1100">
              <a:solidFill>
                <a:schemeClr val="dk1"/>
              </a:solidFill>
            </a:endParaRPr>
          </a:p>
          <a:p>
            <a:pPr indent="0" lvl="0" marL="72000" marR="0" rtl="0" algn="just">
              <a:lnSpc>
                <a:spcPct val="115000"/>
              </a:lnSpc>
              <a:spcBef>
                <a:spcPts val="0"/>
              </a:spcBef>
              <a:spcAft>
                <a:spcPts val="0"/>
              </a:spcAft>
              <a:buSzPts val="1800"/>
              <a:buNone/>
            </a:pPr>
            <a:r>
              <a:t/>
            </a:r>
            <a:endParaRPr b="1" sz="1500"/>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