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39400" cx="7559675"/>
  <p:notesSz cx="6858000" cy="9144000"/>
  <p:embeddedFontLst>
    <p:embeddedFont>
      <p:font typeface="Roboto"/>
      <p:regular r:id="rId7"/>
      <p:bold r:id="rId8"/>
      <p:italic r:id="rId9"/>
      <p:boldItalic r:id="rId10"/>
    </p:embeddedFont>
    <p:embeddedFont>
      <p:font typeface="Tahom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 uri="http://customooxmlschemas.google.com/">
      <go:slidesCustomData xmlns:go="http://customooxmlschemas.google.com/" r:id="rId13" roundtripDataSignature="AMtx7mh5g8HFCM4/FphB6GgMuG7W1vHD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Tahoma-regular.fntdata"/><Relationship Id="rId10" Type="http://schemas.openxmlformats.org/officeDocument/2006/relationships/font" Target="fonts/Roboto-boldItalic.fntdata"/><Relationship Id="rId13" Type="http://customschemas.google.com/relationships/presentationmetadata" Target="metadata"/><Relationship Id="rId12"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0" y="-480000"/>
            <a:ext cx="7560000" cy="1754801"/>
          </a:xfrm>
          <a:prstGeom prst="rect">
            <a:avLst/>
          </a:prstGeom>
          <a:noFill/>
          <a:ln>
            <a:noFill/>
          </a:ln>
        </p:spPr>
      </p:pic>
      <p:pic>
        <p:nvPicPr>
          <p:cNvPr id="11" name="Google Shape;11;p3"/>
          <p:cNvPicPr preferRelativeResize="0"/>
          <p:nvPr/>
        </p:nvPicPr>
        <p:blipFill rotWithShape="1">
          <a:blip r:embed="rId3">
            <a:alphaModFix/>
          </a:blip>
          <a:srcRect b="0" l="0" r="0" t="0"/>
          <a:stretch/>
        </p:blipFill>
        <p:spPr>
          <a:xfrm>
            <a:off x="0" y="9981151"/>
            <a:ext cx="7560000" cy="458850"/>
          </a:xfrm>
          <a:prstGeom prst="rect">
            <a:avLst/>
          </a:prstGeom>
          <a:noFill/>
          <a:ln>
            <a:noFill/>
          </a:ln>
        </p:spPr>
      </p:pic>
      <p:sp>
        <p:nvSpPr>
          <p:cNvPr id="12" name="Google Shape;12;p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4"/>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5" name="Google Shape;15;p4"/>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4"/>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9" name="Google Shape;19;p4"/>
          <p:cNvGrpSpPr/>
          <p:nvPr/>
        </p:nvGrpSpPr>
        <p:grpSpPr>
          <a:xfrm>
            <a:off x="5206434" y="273430"/>
            <a:ext cx="2095862" cy="801855"/>
            <a:chOff x="4041775" y="149225"/>
            <a:chExt cx="2282825" cy="927000"/>
          </a:xfrm>
        </p:grpSpPr>
        <p:sp>
          <p:nvSpPr>
            <p:cNvPr id="20" name="Google Shape;20;p4"/>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4"/>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4"/>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4"/>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4"/>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5" name="Google Shape;25;p4"/>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6" name="Google Shape;26;p4"/>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7" name="Google Shape;27;p4"/>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8" name="Google Shape;28;p4"/>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9" name="Google Shape;29;p4"/>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30" name="Google Shape;30;p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5"/>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33" name="Google Shape;33;p5"/>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34" name="Google Shape;34;p5"/>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35" name="Google Shape;35;p5"/>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txBox="1"/>
          <p:nvPr/>
        </p:nvSpPr>
        <p:spPr>
          <a:xfrm>
            <a:off x="39813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37" name="Google Shape;37;p5"/>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38" name="Google Shape;38;p5"/>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5"/>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0" name="Google Shape;40;p5"/>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1" name="Google Shape;41;p5"/>
          <p:cNvSpPr txBox="1"/>
          <p:nvPr>
            <p:ph idx="3"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2" name="Shape 42"/>
        <p:cNvGrpSpPr/>
        <p:nvPr/>
      </p:nvGrpSpPr>
      <p:grpSpPr>
        <a:xfrm>
          <a:off x="0" y="0"/>
          <a:ext cx="0" cy="0"/>
          <a:chOff x="0" y="0"/>
          <a:chExt cx="0" cy="0"/>
        </a:xfrm>
      </p:grpSpPr>
      <p:sp>
        <p:nvSpPr>
          <p:cNvPr id="43" name="Google Shape;43;p6"/>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4" name="Google Shape;44;p6"/>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5" name="Google Shape;45;p6"/>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6" name="Google Shape;46;p6"/>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
          <p:cNvSpPr txBox="1"/>
          <p:nvPr/>
        </p:nvSpPr>
        <p:spPr>
          <a:xfrm>
            <a:off x="39813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48" name="Google Shape;48;p6"/>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9" name="Google Shape;49;p6"/>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6"/>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1" name="Google Shape;51;p6"/>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2" name="Google Shape;52;p6"/>
          <p:cNvSpPr txBox="1"/>
          <p:nvPr/>
        </p:nvSpPr>
        <p:spPr>
          <a:xfrm>
            <a:off x="4761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53" name="Google Shape;53;p6"/>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4"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56" name="Google Shape;56;p7"/>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57" name="Google Shape;57;p7"/>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58" name="Google Shape;58;p7"/>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9" name="Google Shape;59;p7"/>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0" name="Google Shape;60;p7"/>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990905" y="143460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de" sz="1400" u="none" cap="none" strike="noStrike">
                <a:solidFill>
                  <a:srgbClr val="45A9C3"/>
                </a:solidFill>
                <a:latin typeface="Tahoma"/>
                <a:ea typeface="Tahoma"/>
                <a:cs typeface="Tahoma"/>
                <a:sym typeface="Tahoma"/>
              </a:rPr>
              <a:t>MEETINGZEITEN</a:t>
            </a:r>
            <a:endParaRPr b="1" i="0" sz="1400" u="none" cap="none" strike="noStrike">
              <a:solidFill>
                <a:srgbClr val="45A9C3"/>
              </a:solidFill>
              <a:latin typeface="Tahoma"/>
              <a:ea typeface="Tahoma"/>
              <a:cs typeface="Tahoma"/>
              <a:sym typeface="Tahoma"/>
            </a:endParaRPr>
          </a:p>
          <a:p>
            <a:pPr indent="0" lvl="0" marL="0" marR="0" rtl="0" algn="just">
              <a:lnSpc>
                <a:spcPct val="115000"/>
              </a:lnSpc>
              <a:spcBef>
                <a:spcPts val="0"/>
              </a:spcBef>
              <a:spcAft>
                <a:spcPts val="0"/>
              </a:spcAft>
              <a:buClr>
                <a:srgbClr val="000000"/>
              </a:buClr>
              <a:buSzPts val="900"/>
              <a:buFont typeface="Arial"/>
              <a:buNone/>
            </a:pPr>
            <a:r>
              <a:rPr i="0" lang="de" sz="900" u="none" cap="none" strike="noStrike">
                <a:solidFill>
                  <a:srgbClr val="333333"/>
                </a:solidFill>
                <a:latin typeface="Tahoma"/>
                <a:ea typeface="Tahoma"/>
                <a:cs typeface="Tahoma"/>
                <a:sym typeface="Tahoma"/>
              </a:rPr>
              <a:t>Hier ist Platz für eine Zusammenfassung und einen Überblick über die gewonnenen Erkenntnisse der eigenen Kommunikationsformen aus dem Reflektionsbogen. Die dort gesammelten Ergebnisse können hier für den oder die Newcomer:in entsprechend aufbereitet werden, nach dem Motto "Welche Informationen sind für den Arbeitsalltag dieser Person wichtig?". Dieses Textfeld kann mit Programmen für Präsentationen bearbeitet bzw. überschrieben werden. Darüber hinaus kann die Vorlage durch Firmenlogos für Ihr Unternehmen personalisiert werden.</a:t>
            </a:r>
            <a:endParaRPr i="0" sz="900" u="none" cap="none" strike="noStrike">
              <a:solidFill>
                <a:srgbClr val="333333"/>
              </a:solidFill>
              <a:latin typeface="Tahoma"/>
              <a:ea typeface="Tahoma"/>
              <a:cs typeface="Tahoma"/>
              <a:sym typeface="Tahoma"/>
            </a:endParaRPr>
          </a:p>
        </p:txBody>
      </p:sp>
      <p:sp>
        <p:nvSpPr>
          <p:cNvPr id="67" name="Google Shape;67;p1"/>
          <p:cNvSpPr txBox="1"/>
          <p:nvPr/>
        </p:nvSpPr>
        <p:spPr>
          <a:xfrm>
            <a:off x="990905" y="283535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de" sz="1400" u="none" cap="none" strike="noStrike">
                <a:solidFill>
                  <a:srgbClr val="45A9C3"/>
                </a:solidFill>
                <a:latin typeface="Tahoma"/>
                <a:ea typeface="Tahoma"/>
                <a:cs typeface="Tahoma"/>
                <a:sym typeface="Tahoma"/>
              </a:rPr>
              <a:t>TEILNEHMERKREIS</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i="0" lang="de" sz="900" u="none" cap="none" strike="noStrike">
                <a:solidFill>
                  <a:srgbClr val="333333"/>
                </a:solidFill>
                <a:latin typeface="Tahoma"/>
                <a:ea typeface="Tahoma"/>
                <a:cs typeface="Tahoma"/>
                <a:sym typeface="Tahoma"/>
              </a:rPr>
              <a:t>Hier ist Platz für eine Zusammenfassung und einen Überblick über die gewonnenen Erkenntnisse der eigenen Kommunikationsformen aus dem Reflektionsbogen. Die dort gesammelten Ergebnisse können hier für den oder die Newcomer:in entsprechend aufbereitet werden, nach dem Motto "Welche Informationen sind für den Arbeitsalltag dieser Person wichtig?". Dieses Textfeld kann mit </a:t>
            </a:r>
            <a:r>
              <a:rPr lang="de" sz="900">
                <a:solidFill>
                  <a:srgbClr val="333333"/>
                </a:solidFill>
                <a:latin typeface="Tahoma"/>
                <a:ea typeface="Tahoma"/>
                <a:cs typeface="Tahoma"/>
                <a:sym typeface="Tahoma"/>
              </a:rPr>
              <a:t>Programmen für Präsentationen</a:t>
            </a:r>
            <a:r>
              <a:rPr i="0" lang="de" sz="900" u="none" cap="none" strike="noStrike">
                <a:solidFill>
                  <a:srgbClr val="333333"/>
                </a:solidFill>
                <a:latin typeface="Tahoma"/>
                <a:ea typeface="Tahoma"/>
                <a:cs typeface="Tahoma"/>
                <a:sym typeface="Tahoma"/>
              </a:rPr>
              <a:t> bearbeitet bzw. überschrieben werden. Darüber hinaus kann die Vorlage durch Firmenlogos für Ihr Unternehmen personalisiert werden.</a:t>
            </a:r>
            <a:endParaRPr i="0" sz="900" u="none" cap="none" strike="noStrike">
              <a:solidFill>
                <a:srgbClr val="000000"/>
              </a:solidFill>
              <a:latin typeface="Tahoma"/>
              <a:ea typeface="Tahoma"/>
              <a:cs typeface="Tahoma"/>
              <a:sym typeface="Tahoma"/>
            </a:endParaRPr>
          </a:p>
        </p:txBody>
      </p:sp>
      <p:sp>
        <p:nvSpPr>
          <p:cNvPr id="68" name="Google Shape;68;p1"/>
          <p:cNvSpPr txBox="1"/>
          <p:nvPr/>
        </p:nvSpPr>
        <p:spPr>
          <a:xfrm>
            <a:off x="990905" y="423610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de" sz="1400" u="none" cap="none" strike="noStrike">
                <a:solidFill>
                  <a:srgbClr val="45A9C3"/>
                </a:solidFill>
                <a:latin typeface="Tahoma"/>
                <a:ea typeface="Tahoma"/>
                <a:cs typeface="Tahoma"/>
                <a:sym typeface="Tahoma"/>
              </a:rPr>
              <a:t>ORGANISATION</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i="0" lang="de" sz="900" u="none" cap="none" strike="noStrike">
                <a:solidFill>
                  <a:srgbClr val="333333"/>
                </a:solidFill>
                <a:latin typeface="Tahoma"/>
                <a:ea typeface="Tahoma"/>
                <a:cs typeface="Tahoma"/>
                <a:sym typeface="Tahoma"/>
              </a:rPr>
              <a:t>Hier ist Platz für eine Zusammenfassung und einen Überblick über die gewonnenen Erkenntnisse der eigenen Kommunikationsformen aus dem Reflektionsbogen. Die dort gesammelten Ergebnisse können hier für den oder die Newcomer:in entsprechend aufbereitet werden, nach dem Motto "Welche Informationen sind für den Arbeitsalltag dieser Person wichtig?". Dieses Textfeld kann mit </a:t>
            </a:r>
            <a:r>
              <a:rPr lang="de" sz="900">
                <a:solidFill>
                  <a:srgbClr val="333333"/>
                </a:solidFill>
                <a:latin typeface="Tahoma"/>
                <a:ea typeface="Tahoma"/>
                <a:cs typeface="Tahoma"/>
                <a:sym typeface="Tahoma"/>
              </a:rPr>
              <a:t>Programmen für Präsentationen</a:t>
            </a:r>
            <a:r>
              <a:rPr i="0" lang="de" sz="900" u="none" cap="none" strike="noStrike">
                <a:solidFill>
                  <a:srgbClr val="333333"/>
                </a:solidFill>
                <a:latin typeface="Tahoma"/>
                <a:ea typeface="Tahoma"/>
                <a:cs typeface="Tahoma"/>
                <a:sym typeface="Tahoma"/>
              </a:rPr>
              <a:t> bearbeitet bzw. überschrieben werden. Darüber hinaus kann die Vorlage durch Firmenlogos für Ihr Unternehmen personalisiert werden.</a:t>
            </a:r>
            <a:endParaRPr i="0" sz="900" u="none" cap="none" strike="noStrike">
              <a:solidFill>
                <a:srgbClr val="333333"/>
              </a:solidFill>
              <a:latin typeface="Tahoma"/>
              <a:ea typeface="Tahoma"/>
              <a:cs typeface="Tahoma"/>
              <a:sym typeface="Tahoma"/>
            </a:endParaRPr>
          </a:p>
        </p:txBody>
      </p:sp>
      <p:sp>
        <p:nvSpPr>
          <p:cNvPr id="69" name="Google Shape;69;p1"/>
          <p:cNvSpPr txBox="1"/>
          <p:nvPr/>
        </p:nvSpPr>
        <p:spPr>
          <a:xfrm>
            <a:off x="990905" y="563685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de" sz="1400" u="none" cap="none" strike="noStrike">
                <a:solidFill>
                  <a:srgbClr val="45A9C3"/>
                </a:solidFill>
                <a:latin typeface="Tahoma"/>
                <a:ea typeface="Tahoma"/>
                <a:cs typeface="Tahoma"/>
                <a:sym typeface="Tahoma"/>
              </a:rPr>
              <a:t>DOKUMENTATION</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i="0" lang="de" sz="900" u="none" cap="none" strike="noStrike">
                <a:solidFill>
                  <a:srgbClr val="333333"/>
                </a:solidFill>
                <a:latin typeface="Tahoma"/>
                <a:ea typeface="Tahoma"/>
                <a:cs typeface="Tahoma"/>
                <a:sym typeface="Tahoma"/>
              </a:rPr>
              <a:t>Hier ist Platz für eine Zusammenfassung und einen Überblick über die gewonnenen Erkenntnisse der eigenen Kommunikationsformen aus dem Reflektionsbogen. Die dort gesammelten Ergebnisse können hier für den oder die Newcomer:in entsprechend aufbereitet werden, nach dem Motto "Welche Informationen sind für den Arbeitsalltag dieser Person wichtig?". Dieses Textfeld kann mit </a:t>
            </a:r>
            <a:r>
              <a:rPr lang="de" sz="900">
                <a:solidFill>
                  <a:srgbClr val="333333"/>
                </a:solidFill>
                <a:latin typeface="Tahoma"/>
                <a:ea typeface="Tahoma"/>
                <a:cs typeface="Tahoma"/>
                <a:sym typeface="Tahoma"/>
              </a:rPr>
              <a:t>Programmen für Präsentationen </a:t>
            </a:r>
            <a:r>
              <a:rPr i="0" lang="de" sz="900" u="none" cap="none" strike="noStrike">
                <a:solidFill>
                  <a:srgbClr val="333333"/>
                </a:solidFill>
                <a:latin typeface="Tahoma"/>
                <a:ea typeface="Tahoma"/>
                <a:cs typeface="Tahoma"/>
                <a:sym typeface="Tahoma"/>
              </a:rPr>
              <a:t>bearbeitet bzw. überschrieben werden. Darüber hinaus kann die Vorlage durch Firmenlogos für Ihr Unternehmen personalisiert werden.</a:t>
            </a:r>
            <a:endParaRPr i="0" sz="900" u="none" cap="none" strike="noStrike">
              <a:solidFill>
                <a:srgbClr val="333333"/>
              </a:solidFill>
              <a:latin typeface="Tahoma"/>
              <a:ea typeface="Tahoma"/>
              <a:cs typeface="Tahoma"/>
              <a:sym typeface="Tahoma"/>
            </a:endParaRPr>
          </a:p>
        </p:txBody>
      </p:sp>
      <p:sp>
        <p:nvSpPr>
          <p:cNvPr id="70" name="Google Shape;70;p1"/>
          <p:cNvSpPr txBox="1"/>
          <p:nvPr/>
        </p:nvSpPr>
        <p:spPr>
          <a:xfrm>
            <a:off x="990905" y="703760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de" sz="1400" u="none" cap="none" strike="noStrike">
                <a:solidFill>
                  <a:srgbClr val="45A9C3"/>
                </a:solidFill>
                <a:latin typeface="Tahoma"/>
                <a:ea typeface="Tahoma"/>
                <a:cs typeface="Tahoma"/>
                <a:sym typeface="Tahoma"/>
              </a:rPr>
              <a:t>TOP-DOWN-MEETINGS</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i="0" lang="de" sz="900" u="none" cap="none" strike="noStrike">
                <a:solidFill>
                  <a:srgbClr val="333333"/>
                </a:solidFill>
                <a:latin typeface="Tahoma"/>
                <a:ea typeface="Tahoma"/>
                <a:cs typeface="Tahoma"/>
                <a:sym typeface="Tahoma"/>
              </a:rPr>
              <a:t>Hier ist Platz für eine Zusammenfassung und einen Überblick über die gewonnenen Erkenntnisse der eigenen Kommunikationsformen aus dem Reflektionsbogen. Die dort gesammelten Ergebnisse können hier für den oder die Newcomer:in entsprechend aufbereitet werden, nach dem Motto "Welche Informationen sind für den Arbeitsalltag dieser Person wichtig?". Dieses Textfeld kann mit </a:t>
            </a:r>
            <a:r>
              <a:rPr lang="de" sz="900">
                <a:solidFill>
                  <a:srgbClr val="333333"/>
                </a:solidFill>
                <a:latin typeface="Tahoma"/>
                <a:ea typeface="Tahoma"/>
                <a:cs typeface="Tahoma"/>
                <a:sym typeface="Tahoma"/>
              </a:rPr>
              <a:t>Programmen für Präsentationen</a:t>
            </a:r>
            <a:r>
              <a:rPr i="0" lang="de" sz="900" u="none" cap="none" strike="noStrike">
                <a:solidFill>
                  <a:srgbClr val="333333"/>
                </a:solidFill>
                <a:latin typeface="Tahoma"/>
                <a:ea typeface="Tahoma"/>
                <a:cs typeface="Tahoma"/>
                <a:sym typeface="Tahoma"/>
              </a:rPr>
              <a:t> bearbeitet bzw. überschrieben werden. Darüber hinaus kann die Vorlage durch Firmenlogos für Ihr Unternehmen personalisiert werden.</a:t>
            </a:r>
            <a:endParaRPr i="0" sz="900" u="none" cap="none" strike="noStrike">
              <a:solidFill>
                <a:srgbClr val="333333"/>
              </a:solidFill>
              <a:latin typeface="Tahoma"/>
              <a:ea typeface="Tahoma"/>
              <a:cs typeface="Tahoma"/>
              <a:sym typeface="Tahoma"/>
            </a:endParaRPr>
          </a:p>
        </p:txBody>
      </p:sp>
      <p:sp>
        <p:nvSpPr>
          <p:cNvPr id="71" name="Google Shape;71;p1"/>
          <p:cNvSpPr txBox="1"/>
          <p:nvPr/>
        </p:nvSpPr>
        <p:spPr>
          <a:xfrm>
            <a:off x="990905" y="8438350"/>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i="0" lang="de" sz="1400" u="none" cap="none" strike="noStrike">
                <a:solidFill>
                  <a:srgbClr val="45A9C3"/>
                </a:solidFill>
                <a:latin typeface="Tahoma"/>
                <a:ea typeface="Tahoma"/>
                <a:cs typeface="Tahoma"/>
                <a:sym typeface="Tahoma"/>
              </a:rPr>
              <a:t>AUFGABENVERTEILUNG</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i="0" lang="de" sz="900" u="none" cap="none" strike="noStrike">
                <a:solidFill>
                  <a:srgbClr val="333333"/>
                </a:solidFill>
                <a:latin typeface="Tahoma"/>
                <a:ea typeface="Tahoma"/>
                <a:cs typeface="Tahoma"/>
                <a:sym typeface="Tahoma"/>
              </a:rPr>
              <a:t>Hier ist Platz für eine Zusammenfassung und einen Überblick über die gewonnenen Erkenntnisse der eigenen Kommunikationsformen aus dem Reflektionsbogen. Die dort gesammelten Ergebnisse können hier für den oder die Newcomer:in entsprechend aufbereitet werden, nach dem Motto "Welche Informationen sind für den Arbeitsalltag dieser Person wichtig?". Dieses Textfeld kann mit </a:t>
            </a:r>
            <a:r>
              <a:rPr lang="de" sz="900">
                <a:solidFill>
                  <a:srgbClr val="333333"/>
                </a:solidFill>
                <a:latin typeface="Tahoma"/>
                <a:ea typeface="Tahoma"/>
                <a:cs typeface="Tahoma"/>
                <a:sym typeface="Tahoma"/>
              </a:rPr>
              <a:t>Programmen für Präsentationen</a:t>
            </a:r>
            <a:r>
              <a:rPr i="0" lang="de" sz="900" u="none" cap="none" strike="noStrike">
                <a:solidFill>
                  <a:srgbClr val="333333"/>
                </a:solidFill>
                <a:latin typeface="Tahoma"/>
                <a:ea typeface="Tahoma"/>
                <a:cs typeface="Tahoma"/>
                <a:sym typeface="Tahoma"/>
              </a:rPr>
              <a:t> bearbeitet bzw. überschrieben werden. Darüber hinaus kann die Vorlage durch Firmenlogos für Ihr Unternehmen personalisiert werden.</a:t>
            </a:r>
            <a:endParaRPr i="0" sz="900" u="none" cap="none" strike="noStrike">
              <a:solidFill>
                <a:srgbClr val="333333"/>
              </a:solidFill>
              <a:latin typeface="Tahoma"/>
              <a:ea typeface="Tahoma"/>
              <a:cs typeface="Tahoma"/>
              <a:sym typeface="Tahoma"/>
            </a:endParaRPr>
          </a:p>
        </p:txBody>
      </p:sp>
      <p:sp>
        <p:nvSpPr>
          <p:cNvPr id="72" name="Google Shape;72;p1"/>
          <p:cNvSpPr/>
          <p:nvPr/>
        </p:nvSpPr>
        <p:spPr>
          <a:xfrm>
            <a:off x="2152950" y="2745175"/>
            <a:ext cx="3253800" cy="43200"/>
          </a:xfrm>
          <a:prstGeom prst="rect">
            <a:avLst/>
          </a:prstGeom>
          <a:solidFill>
            <a:srgbClr val="45A9C3">
              <a:alpha val="34117"/>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3" name="Google Shape;73;p1"/>
          <p:cNvSpPr/>
          <p:nvPr/>
        </p:nvSpPr>
        <p:spPr>
          <a:xfrm>
            <a:off x="2152950" y="4152975"/>
            <a:ext cx="3253800" cy="43200"/>
          </a:xfrm>
          <a:prstGeom prst="rect">
            <a:avLst/>
          </a:prstGeom>
          <a:solidFill>
            <a:srgbClr val="45A9C3">
              <a:alpha val="34117"/>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4" name="Google Shape;74;p1"/>
          <p:cNvSpPr/>
          <p:nvPr/>
        </p:nvSpPr>
        <p:spPr>
          <a:xfrm>
            <a:off x="2152950" y="5560625"/>
            <a:ext cx="3253800" cy="43200"/>
          </a:xfrm>
          <a:prstGeom prst="rect">
            <a:avLst/>
          </a:prstGeom>
          <a:solidFill>
            <a:srgbClr val="45A9C3">
              <a:alpha val="34117"/>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5" name="Google Shape;75;p1"/>
          <p:cNvSpPr/>
          <p:nvPr/>
        </p:nvSpPr>
        <p:spPr>
          <a:xfrm>
            <a:off x="2152950" y="6933450"/>
            <a:ext cx="3253800" cy="43200"/>
          </a:xfrm>
          <a:prstGeom prst="rect">
            <a:avLst/>
          </a:prstGeom>
          <a:solidFill>
            <a:srgbClr val="45A9C3">
              <a:alpha val="34117"/>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6" name="Google Shape;76;p1"/>
          <p:cNvSpPr/>
          <p:nvPr/>
        </p:nvSpPr>
        <p:spPr>
          <a:xfrm>
            <a:off x="2152950" y="8348175"/>
            <a:ext cx="3253800" cy="43200"/>
          </a:xfrm>
          <a:prstGeom prst="rect">
            <a:avLst/>
          </a:prstGeom>
          <a:solidFill>
            <a:srgbClr val="45A9C3">
              <a:alpha val="34117"/>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7" name="Google Shape;77;p1"/>
          <p:cNvSpPr txBox="1"/>
          <p:nvPr>
            <p:ph type="title"/>
          </p:nvPr>
        </p:nvSpPr>
        <p:spPr>
          <a:xfrm>
            <a:off x="-240100" y="10013875"/>
            <a:ext cx="1745700" cy="33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SzPts val="2400"/>
              <a:buNone/>
            </a:pPr>
            <a:r>
              <a:rPr b="1" lang="de" sz="1300">
                <a:solidFill>
                  <a:schemeClr val="lt1"/>
                </a:solidFill>
              </a:rPr>
              <a:t>arts.eu</a:t>
            </a:r>
            <a:endParaRPr b="1" sz="1300">
              <a:solidFill>
                <a:schemeClr val="lt1"/>
              </a:solidFill>
            </a:endParaRPr>
          </a:p>
        </p:txBody>
      </p:sp>
      <p:grpSp>
        <p:nvGrpSpPr>
          <p:cNvPr id="78" name="Google Shape;78;p1"/>
          <p:cNvGrpSpPr/>
          <p:nvPr/>
        </p:nvGrpSpPr>
        <p:grpSpPr>
          <a:xfrm>
            <a:off x="5206434" y="-259970"/>
            <a:ext cx="2095862" cy="801855"/>
            <a:chOff x="4041775" y="149225"/>
            <a:chExt cx="2282825" cy="927000"/>
          </a:xfrm>
        </p:grpSpPr>
        <p:sp>
          <p:nvSpPr>
            <p:cNvPr id="79" name="Google Shape;79;p1"/>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p1"/>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p1"/>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p1"/>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p1"/>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p1"/>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p1"/>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p1"/>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7" name="Google Shape;87;p1"/>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
        <p:nvSpPr>
          <p:cNvPr id="88" name="Google Shape;88;p1"/>
          <p:cNvSpPr txBox="1"/>
          <p:nvPr/>
        </p:nvSpPr>
        <p:spPr>
          <a:xfrm>
            <a:off x="1001400" y="128450"/>
            <a:ext cx="4641000" cy="98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de" sz="1300" u="none" cap="none" strike="noStrike">
                <a:solidFill>
                  <a:schemeClr val="lt1"/>
                </a:solidFill>
                <a:latin typeface="Tahoma"/>
                <a:ea typeface="Tahoma"/>
                <a:cs typeface="Tahoma"/>
                <a:sym typeface="Tahoma"/>
              </a:rPr>
              <a:t>Kommunikationsformen und -wege:</a:t>
            </a:r>
            <a:endParaRPr b="0" i="0" sz="1300" u="none" cap="none" strike="noStrike">
              <a:solidFill>
                <a:schemeClr val="lt1"/>
              </a:solidFill>
              <a:latin typeface="Tahoma"/>
              <a:ea typeface="Tahoma"/>
              <a:cs typeface="Tahoma"/>
              <a:sym typeface="Tahoma"/>
            </a:endParaRPr>
          </a:p>
          <a:p>
            <a:pPr indent="0" lvl="0" marL="0" marR="0" rtl="0" algn="l">
              <a:lnSpc>
                <a:spcPct val="100000"/>
              </a:lnSpc>
              <a:spcBef>
                <a:spcPts val="1000"/>
              </a:spcBef>
              <a:spcAft>
                <a:spcPts val="0"/>
              </a:spcAft>
              <a:buClr>
                <a:srgbClr val="000000"/>
              </a:buClr>
              <a:buSzPts val="2800"/>
              <a:buFont typeface="Arial"/>
              <a:buNone/>
            </a:pPr>
            <a:r>
              <a:rPr b="0" i="0" lang="de" sz="2800" u="none" cap="none" strike="noStrike">
                <a:solidFill>
                  <a:schemeClr val="lt1"/>
                </a:solidFill>
                <a:latin typeface="Tahoma"/>
                <a:ea typeface="Tahoma"/>
                <a:cs typeface="Tahoma"/>
                <a:sym typeface="Tahoma"/>
              </a:rPr>
              <a:t>Kommunikations-Knigge</a:t>
            </a:r>
            <a:endParaRPr b="0" i="0" sz="28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lt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