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10439400" cx="7559675"/>
  <p:notesSz cx="6858000" cy="9144000"/>
  <p:embeddedFontLst>
    <p:embeddedFont>
      <p:font typeface="Roboto"/>
      <p:regular r:id="rId14"/>
      <p:bold r:id="rId15"/>
      <p:italic r:id="rId16"/>
      <p:boldItalic r:id="rId17"/>
    </p:embeddedFont>
    <p:embeddedFont>
      <p:font typeface="Tahom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orient="horz" pos="2749">
          <p15:clr>
            <a:srgbClr val="9AA0A6"/>
          </p15:clr>
        </p15:guide>
      </p15:sldGuideLst>
    </p:ext>
    <p:ext uri="http://customooxmlschemas.google.com/">
      <go:slidesCustomData xmlns:go="http://customooxmlschemas.google.com/" r:id="rId20" roundtripDataSignature="AMtx7mh6gitk7+wVFuBs2SFWyG7ZioJk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01E049-887F-4608-A668-67E56B1A9F1B}">
  <a:tblStyle styleId="{D201E049-887F-4608-A668-67E56B1A9F1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2749" orient="horz"/>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Master" Target="slideMasters/slideMaster1.xml"/><Relationship Id="rId19" Type="http://schemas.openxmlformats.org/officeDocument/2006/relationships/font" Target="fonts/Tahoma-bold.fntdata"/><Relationship Id="rId6" Type="http://schemas.openxmlformats.org/officeDocument/2006/relationships/notesMaster" Target="notesMasters/notesMaster1.xml"/><Relationship Id="rId18" Type="http://schemas.openxmlformats.org/officeDocument/2006/relationships/font" Target="fonts/Tahoma-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187575" y="685800"/>
            <a:ext cx="24828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97bcf8432_0_39: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197bcf843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1" name="Google Shape;11;p9"/>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9"/>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5" name="Google Shape;15;p9"/>
          <p:cNvGrpSpPr/>
          <p:nvPr/>
        </p:nvGrpSpPr>
        <p:grpSpPr>
          <a:xfrm>
            <a:off x="5206434" y="273430"/>
            <a:ext cx="2095862" cy="801855"/>
            <a:chOff x="4041775" y="149225"/>
            <a:chExt cx="2282825" cy="927000"/>
          </a:xfrm>
        </p:grpSpPr>
        <p:sp>
          <p:nvSpPr>
            <p:cNvPr id="16" name="Google Shape;16;p9"/>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7" name="Google Shape;17;p9"/>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8" name="Google Shape;18;p9"/>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9" name="Google Shape;19;p9"/>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0" name="Google Shape;20;p9"/>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9"/>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9"/>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9"/>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9"/>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5" name="Google Shape;25;p9"/>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26" name="Google Shape;26;p9"/>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29" name="Google Shape;29;p10"/>
          <p:cNvSpPr txBox="1"/>
          <p:nvPr/>
        </p:nvSpPr>
        <p:spPr>
          <a:xfrm>
            <a:off x="257725" y="10103075"/>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200" u="none" cap="none" strike="noStrike">
                <a:solidFill>
                  <a:srgbClr val="FFFFFF"/>
                </a:solidFill>
                <a:latin typeface="Tahoma"/>
                <a:ea typeface="Tahoma"/>
                <a:cs typeface="Tahoma"/>
                <a:sym typeface="Tahoma"/>
              </a:rPr>
              <a:t>arts.eu</a:t>
            </a:r>
            <a:endParaRPr b="1" i="0" sz="1200" u="none" cap="none" strike="noStrike">
              <a:solidFill>
                <a:srgbClr val="FFFFFF"/>
              </a:solidFill>
              <a:latin typeface="Tahoma"/>
              <a:ea typeface="Tahoma"/>
              <a:cs typeface="Tahoma"/>
              <a:sym typeface="Tahoma"/>
            </a:endParaRPr>
          </a:p>
        </p:txBody>
      </p:sp>
      <p:grpSp>
        <p:nvGrpSpPr>
          <p:cNvPr id="30" name="Google Shape;30;p10"/>
          <p:cNvGrpSpPr/>
          <p:nvPr/>
        </p:nvGrpSpPr>
        <p:grpSpPr>
          <a:xfrm>
            <a:off x="5206434" y="273430"/>
            <a:ext cx="2095862" cy="801855"/>
            <a:chOff x="4041775" y="149225"/>
            <a:chExt cx="2282825" cy="927000"/>
          </a:xfrm>
        </p:grpSpPr>
        <p:sp>
          <p:nvSpPr>
            <p:cNvPr id="31" name="Google Shape;31;p1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2" name="Google Shape;32;p1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3" name="Google Shape;33;p1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4" name="Google Shape;34;p1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5" name="Google Shape;35;p1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6" name="Google Shape;36;p1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7" name="Google Shape;37;p1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8" name="Google Shape;38;p1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9" name="Google Shape;39;p1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2" name="Google Shape;42;p11"/>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3" name="Google Shape;43;p11"/>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4" name="Google Shape;44;p11"/>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6" name="Google Shape;46;p11"/>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1"/>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8" name="Google Shape;48;p11"/>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9" name="Google Shape;49;p11"/>
          <p:cNvSpPr txBox="1"/>
          <p:nvPr>
            <p:ph idx="3" type="body"/>
          </p:nvPr>
        </p:nvSpPr>
        <p:spPr>
          <a:xfrm>
            <a:off x="3995300" y="5154372"/>
            <a:ext cx="3306900" cy="4015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52" name="Google Shape;52;p12"/>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4" name="Google Shape;54;p12"/>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56" name="Google Shape;56;p12"/>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2"/>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8" name="Google Shape;58;p12"/>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9" name="Google Shape;59;p12"/>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7560000" cy="856798"/>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6703194" y="-9"/>
            <a:ext cx="856800" cy="856800"/>
          </a:xfrm>
          <a:prstGeom prst="rect">
            <a:avLst/>
          </a:prstGeom>
          <a:noFill/>
          <a:ln>
            <a:noFill/>
          </a:ln>
        </p:spPr>
      </p:pic>
      <p:pic>
        <p:nvPicPr>
          <p:cNvPr id="63" name="Google Shape;63;p13"/>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64" name="Google Shape;64;p13"/>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5" name="Google Shape;65;p1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68" name="Google Shape;68;p14"/>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69" name="Google Shape;69;p14"/>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70" name="Google Shape;70;p14"/>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71" name="Google Shape;71;p1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72" name="Google Shape;72;p14"/>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p:txBody>
      </p:sp>
      <p:grpSp>
        <p:nvGrpSpPr>
          <p:cNvPr id="78" name="Google Shape;78;p1"/>
          <p:cNvGrpSpPr/>
          <p:nvPr/>
        </p:nvGrpSpPr>
        <p:grpSpPr>
          <a:xfrm>
            <a:off x="5206435" y="273430"/>
            <a:ext cx="2095862" cy="801855"/>
            <a:chOff x="4041775" y="149225"/>
            <a:chExt cx="2282825" cy="927000"/>
          </a:xfrm>
        </p:grpSpPr>
        <p:sp>
          <p:nvSpPr>
            <p:cNvPr id="79" name="Google Shape;79;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88" name="Google Shape;88;p1"/>
          <p:cNvPicPr preferRelativeResize="0"/>
          <p:nvPr/>
        </p:nvPicPr>
        <p:blipFill rotWithShape="1">
          <a:blip r:embed="rId3">
            <a:alphaModFix/>
          </a:blip>
          <a:srcRect b="0" l="0" r="0" t="0"/>
          <a:stretch/>
        </p:blipFill>
        <p:spPr>
          <a:xfrm>
            <a:off x="0" y="10148100"/>
            <a:ext cx="7560000" cy="291900"/>
          </a:xfrm>
          <a:prstGeom prst="rect">
            <a:avLst/>
          </a:prstGeom>
          <a:noFill/>
          <a:ln>
            <a:noFill/>
          </a:ln>
        </p:spPr>
      </p:pic>
      <p:sp>
        <p:nvSpPr>
          <p:cNvPr id="89" name="Google Shape;89;p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Roboto"/>
                <a:ea typeface="Roboto"/>
                <a:cs typeface="Roboto"/>
                <a:sym typeface="Roboto"/>
              </a:rPr>
              <a:t>arts.eu</a:t>
            </a:r>
            <a:endParaRPr b="1" i="0" sz="1400" u="none" cap="none" strike="noStrike">
              <a:solidFill>
                <a:srgbClr val="FFFFFF"/>
              </a:solidFill>
              <a:latin typeface="Roboto"/>
              <a:ea typeface="Roboto"/>
              <a:cs typeface="Roboto"/>
              <a:sym typeface="Roboto"/>
            </a:endParaRPr>
          </a:p>
        </p:txBody>
      </p:sp>
      <p:sp>
        <p:nvSpPr>
          <p:cNvPr id="90" name="Google Shape;90;p1"/>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257700" y="8418000"/>
            <a:ext cx="7044600" cy="5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a:solidFill>
                  <a:schemeClr val="dk1"/>
                </a:solidFill>
              </a:rPr>
              <a:t>Onboarding All-over-Checkliste</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92" name="Google Shape;92;p1"/>
          <p:cNvSpPr txBox="1"/>
          <p:nvPr/>
        </p:nvSpPr>
        <p:spPr>
          <a:xfrm>
            <a:off x="257700" y="9037675"/>
            <a:ext cx="4350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de">
                <a:solidFill>
                  <a:schemeClr val="dk1"/>
                </a:solidFill>
                <a:latin typeface="Tahoma"/>
                <a:ea typeface="Tahoma"/>
                <a:cs typeface="Tahoma"/>
                <a:sym typeface="Tahoma"/>
              </a:rPr>
              <a:t>Alles im Blick haben, um den neuen Kolleg:innen ein sicheres Gefühl zu geben</a:t>
            </a:r>
            <a:endParaRPr b="0" i="0" sz="1400" u="none" cap="none" strike="noStrike">
              <a:solidFill>
                <a:schemeClr val="dk1"/>
              </a:solidFill>
              <a:latin typeface="Tahoma"/>
              <a:ea typeface="Tahoma"/>
              <a:cs typeface="Tahoma"/>
              <a:sym typeface="Tahoma"/>
            </a:endParaRPr>
          </a:p>
        </p:txBody>
      </p:sp>
      <p:pic>
        <p:nvPicPr>
          <p:cNvPr id="93" name="Google Shape;93;p1"/>
          <p:cNvPicPr preferRelativeResize="0"/>
          <p:nvPr/>
        </p:nvPicPr>
        <p:blipFill rotWithShape="1">
          <a:blip r:embed="rId4">
            <a:alphaModFix/>
          </a:blip>
          <a:srcRect b="0" l="14019" r="8694" t="0"/>
          <a:stretch/>
        </p:blipFill>
        <p:spPr>
          <a:xfrm>
            <a:off x="0" y="1657275"/>
            <a:ext cx="7559675" cy="6524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de" sz="2600"/>
              <a:t>Alle To Do's -</a:t>
            </a:r>
            <a:endParaRPr sz="2600"/>
          </a:p>
          <a:p>
            <a:pPr indent="0" lvl="0" marL="0" rtl="0" algn="l">
              <a:spcBef>
                <a:spcPts val="0"/>
              </a:spcBef>
              <a:spcAft>
                <a:spcPts val="0"/>
              </a:spcAft>
              <a:buClr>
                <a:schemeClr val="dk1"/>
              </a:buClr>
              <a:buSzPts val="2800"/>
              <a:buFont typeface="Arial"/>
              <a:buNone/>
            </a:pPr>
            <a:r>
              <a:rPr lang="de" sz="2600"/>
              <a:t>Vor Beginn des ersten Arbeitstags</a:t>
            </a:r>
            <a:endParaRPr sz="2600"/>
          </a:p>
        </p:txBody>
      </p:sp>
      <p:sp>
        <p:nvSpPr>
          <p:cNvPr id="99" name="Google Shape;99;p5"/>
          <p:cNvSpPr txBox="1"/>
          <p:nvPr>
            <p:ph idx="4294967295" type="body"/>
          </p:nvPr>
        </p:nvSpPr>
        <p:spPr>
          <a:xfrm>
            <a:off x="472950" y="1828625"/>
            <a:ext cx="6667200" cy="1481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lang="de" sz="1200">
                <a:solidFill>
                  <a:schemeClr val="dk1"/>
                </a:solidFill>
              </a:rPr>
              <a:t>Um neue Kolleg:innen erfolgreich an Bord zu nehmen, hilft ein professionell gestaltetes </a:t>
            </a:r>
            <a:r>
              <a:rPr b="1" lang="de" sz="1200">
                <a:solidFill>
                  <a:schemeClr val="dk1"/>
                </a:solidFill>
              </a:rPr>
              <a:t>Onboarding</a:t>
            </a:r>
            <a:r>
              <a:rPr lang="de" sz="1200">
                <a:solidFill>
                  <a:schemeClr val="dk1"/>
                </a:solidFill>
              </a:rPr>
              <a:t>. Je besser dieses umgesetzt wurde, desto sicherer und gut aufgehoben fühlt sich Ihr neues Teammitglied. Und in gleichem Maße schnell ist die Phase der produktiven Arbeit erreicht. Die folgende </a:t>
            </a:r>
            <a:r>
              <a:rPr b="1" lang="de" sz="1200">
                <a:solidFill>
                  <a:schemeClr val="dk1"/>
                </a:solidFill>
              </a:rPr>
              <a:t>All-Over-Checkliste</a:t>
            </a:r>
            <a:r>
              <a:rPr lang="de" sz="1200">
                <a:solidFill>
                  <a:schemeClr val="dk1"/>
                </a:solidFill>
              </a:rPr>
              <a:t> gibt einen Überblick über sämtliche </a:t>
            </a:r>
            <a:r>
              <a:rPr b="1" lang="de" sz="1200">
                <a:solidFill>
                  <a:schemeClr val="dk1"/>
                </a:solidFill>
              </a:rPr>
              <a:t>fixen Aufgaben,</a:t>
            </a:r>
            <a:r>
              <a:rPr lang="de" sz="1200">
                <a:solidFill>
                  <a:schemeClr val="dk1"/>
                </a:solidFill>
              </a:rPr>
              <a:t> die anfallen, aber auch Tipps zu </a:t>
            </a:r>
            <a:r>
              <a:rPr b="1" lang="de" sz="1200">
                <a:solidFill>
                  <a:schemeClr val="dk1"/>
                </a:solidFill>
              </a:rPr>
              <a:t>optionalen Aktionen</a:t>
            </a:r>
            <a:r>
              <a:rPr lang="de" sz="1200">
                <a:solidFill>
                  <a:schemeClr val="dk1"/>
                </a:solidFill>
              </a:rPr>
              <a:t>, die das Onboarding abrunden. Hier muss natürlich jedes Unternehmen für sich beurteilen, was zur eigenen Unternehmenskultur und zum jeweiligen Team am besten passt.</a:t>
            </a:r>
            <a:endParaRPr sz="1200">
              <a:solidFill>
                <a:schemeClr val="dk1"/>
              </a:solidFill>
            </a:endParaRPr>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graphicFrame>
        <p:nvGraphicFramePr>
          <p:cNvPr id="100" name="Google Shape;100;p5"/>
          <p:cNvGraphicFramePr/>
          <p:nvPr/>
        </p:nvGraphicFramePr>
        <p:xfrm>
          <a:off x="625463" y="3822900"/>
          <a:ext cx="3000000" cy="3000000"/>
        </p:xfrm>
        <a:graphic>
          <a:graphicData uri="http://schemas.openxmlformats.org/drawingml/2006/table">
            <a:tbl>
              <a:tblPr>
                <a:noFill/>
                <a:tableStyleId>{D201E049-887F-4608-A668-67E56B1A9F1B}</a:tableStyleId>
              </a:tblPr>
              <a:tblGrid>
                <a:gridCol w="4359350"/>
                <a:gridCol w="692275"/>
                <a:gridCol w="692275"/>
                <a:gridCol w="692275"/>
              </a:tblGrid>
              <a:tr h="1393475">
                <a:tc>
                  <a:txBody>
                    <a:bodyPr/>
                    <a:lstStyle/>
                    <a:p>
                      <a:pPr indent="0" lvl="0" marL="0" rtl="0" algn="l">
                        <a:spcBef>
                          <a:spcPts val="0"/>
                        </a:spcBef>
                        <a:spcAft>
                          <a:spcPts val="0"/>
                        </a:spcAft>
                        <a:buNone/>
                      </a:pPr>
                      <a:r>
                        <a:rPr b="1" lang="de" sz="1100">
                          <a:solidFill>
                            <a:srgbClr val="00677F"/>
                          </a:solidFill>
                        </a:rPr>
                        <a:t>Arbeitsvertrag </a:t>
                      </a:r>
                      <a:r>
                        <a:rPr lang="de" sz="1100"/>
                        <a:t>erstellen und übergeben, mitsamt aller arbeitsvertraglichen Unterlagen, wie z.B.:</a:t>
                      </a:r>
                      <a:endParaRPr sz="1100"/>
                    </a:p>
                    <a:p>
                      <a:pPr indent="-298450" lvl="0" marL="457200" rtl="0" algn="l">
                        <a:spcBef>
                          <a:spcPts val="0"/>
                        </a:spcBef>
                        <a:spcAft>
                          <a:spcPts val="0"/>
                        </a:spcAft>
                        <a:buSzPts val="1100"/>
                        <a:buChar char="-"/>
                      </a:pPr>
                      <a:r>
                        <a:rPr lang="de" sz="1100"/>
                        <a:t>Betriebsordnung</a:t>
                      </a:r>
                      <a:endParaRPr sz="1100"/>
                    </a:p>
                    <a:p>
                      <a:pPr indent="-298450" lvl="0" marL="457200" rtl="0" algn="l">
                        <a:spcBef>
                          <a:spcPts val="0"/>
                        </a:spcBef>
                        <a:spcAft>
                          <a:spcPts val="0"/>
                        </a:spcAft>
                        <a:buSzPts val="1100"/>
                        <a:buChar char="-"/>
                      </a:pPr>
                      <a:r>
                        <a:rPr lang="de" sz="1100"/>
                        <a:t>Betriebsvereinbarungen</a:t>
                      </a:r>
                      <a:endParaRPr sz="1100"/>
                    </a:p>
                    <a:p>
                      <a:pPr indent="-298450" lvl="0" marL="457200" rtl="0" algn="l">
                        <a:spcBef>
                          <a:spcPts val="0"/>
                        </a:spcBef>
                        <a:spcAft>
                          <a:spcPts val="0"/>
                        </a:spcAft>
                        <a:buSzPts val="1100"/>
                        <a:buChar char="-"/>
                      </a:pPr>
                      <a:r>
                        <a:rPr lang="de" sz="1100"/>
                        <a:t>Arbeitszeitregelungen etc.</a:t>
                      </a:r>
                      <a:endParaRPr sz="1100">
                        <a:solidFill>
                          <a:srgbClr val="00677F"/>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de" sz="1100"/>
                        <a:t>Termin zur Unterzeichnung:</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Kontakt halten</a:t>
                      </a:r>
                      <a:r>
                        <a:rPr lang="de" sz="1100"/>
                        <a:t> bis zum ersten Arbeitstag, z.B.:</a:t>
                      </a:r>
                      <a:endParaRPr sz="1100"/>
                    </a:p>
                    <a:p>
                      <a:pPr indent="-298450" lvl="0" marL="457200" rtl="0" algn="l">
                        <a:spcBef>
                          <a:spcPts val="0"/>
                        </a:spcBef>
                        <a:spcAft>
                          <a:spcPts val="0"/>
                        </a:spcAft>
                        <a:buSzPts val="1100"/>
                        <a:buChar char="-"/>
                      </a:pPr>
                      <a:r>
                        <a:rPr lang="de" sz="1100"/>
                        <a:t>Hat der:die zukünftige Mitarbeiter:in bis dahin Geburtstag?</a:t>
                      </a:r>
                      <a:endParaRPr sz="1100"/>
                    </a:p>
                    <a:p>
                      <a:pPr indent="-298450" lvl="0" marL="457200" rtl="0" algn="l">
                        <a:spcBef>
                          <a:spcPts val="0"/>
                        </a:spcBef>
                        <a:spcAft>
                          <a:spcPts val="0"/>
                        </a:spcAft>
                        <a:buSzPts val="1100"/>
                        <a:buChar char="-"/>
                      </a:pPr>
                      <a:r>
                        <a:rPr lang="de" sz="1100"/>
                        <a:t>Findet eine Firmenfeier, Teamtraining oder ein Abteilungstreffen zur strategischen Ausrichtung statt?</a:t>
                      </a:r>
                      <a:endParaRPr sz="1100"/>
                    </a:p>
                    <a:p>
                      <a:pPr indent="-298450" lvl="0" marL="457200" rtl="0" algn="l">
                        <a:spcBef>
                          <a:spcPts val="0"/>
                        </a:spcBef>
                        <a:spcAft>
                          <a:spcPts val="0"/>
                        </a:spcAft>
                        <a:buSzPts val="1100"/>
                        <a:buChar char="-"/>
                      </a:pPr>
                      <a:r>
                        <a:rPr lang="de" sz="1100"/>
                        <a:t>Besondere Feiertage </a:t>
                      </a:r>
                      <a:endParaRPr sz="1100"/>
                    </a:p>
                    <a:p>
                      <a:pPr indent="-298450" lvl="0" marL="457200" rtl="0" algn="l">
                        <a:spcBef>
                          <a:spcPts val="0"/>
                        </a:spcBef>
                        <a:spcAft>
                          <a:spcPts val="0"/>
                        </a:spcAft>
                        <a:buSzPts val="1100"/>
                        <a:buChar char="-"/>
                      </a:pPr>
                      <a:r>
                        <a:rPr lang="de" sz="1100"/>
                        <a:t>“Wir freuen uns auf Dich”-Nachricht</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Ausstattung </a:t>
                      </a:r>
                      <a:r>
                        <a:rPr lang="de" sz="1100"/>
                        <a:t>wie Schlüssel, Mitarbeitendenausweis für Zugänge, Terminals, </a:t>
                      </a:r>
                      <a:r>
                        <a:rPr lang="de" sz="1100">
                          <a:solidFill>
                            <a:srgbClr val="000000"/>
                          </a:solidFill>
                        </a:rPr>
                        <a:t>Arbeitskleidung und PSA</a:t>
                      </a:r>
                      <a:r>
                        <a:rPr lang="de" sz="1100"/>
                        <a:t> etc.organisieren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Arbeitsplatz </a:t>
                      </a:r>
                      <a:r>
                        <a:rPr lang="de" sz="1100"/>
                        <a:t>einrichten</a:t>
                      </a:r>
                      <a:endParaRPr sz="1100"/>
                    </a:p>
                    <a:p>
                      <a:pPr indent="-298450" lvl="0" marL="457200" rtl="0" algn="l">
                        <a:spcBef>
                          <a:spcPts val="0"/>
                        </a:spcBef>
                        <a:spcAft>
                          <a:spcPts val="0"/>
                        </a:spcAft>
                        <a:buSzPts val="1100"/>
                        <a:buChar char="-"/>
                      </a:pPr>
                      <a:r>
                        <a:rPr lang="de" sz="1100"/>
                        <a:t>Möbel und Büromaterialien bereitstellen </a:t>
                      </a:r>
                      <a:r>
                        <a:rPr i="1" lang="de" sz="1100">
                          <a:extLst>
                            <a:ext uri="http://customooxmlschemas.google.com/">
                              <go:slidesCustomData xmlns:go="http://customooxmlschemas.google.com/" textRoundtripDataId="0"/>
                            </a:ext>
                          </a:extLst>
                        </a:rPr>
                        <a:t>(</a:t>
                      </a:r>
                      <a:r>
                        <a:rPr i="1" lang="de" sz="1100">
                          <a:extLst>
                            <a:ext uri="http://customooxmlschemas.google.com/">
                              <go:slidesCustomData xmlns:go="http://customooxmlschemas.google.com/" textRoundtripDataId="1"/>
                            </a:ext>
                          </a:extLst>
                        </a:rPr>
                        <a:t>besondere Bedürfnisse erfragen </a:t>
                      </a:r>
                      <a:r>
                        <a:rPr i="1" lang="de" sz="1100">
                          <a:solidFill>
                            <a:srgbClr val="9E9E9E"/>
                          </a:solidFill>
                          <a:extLst>
                            <a:ext uri="http://customooxmlschemas.google.com/">
                              <go:slidesCustomData xmlns:go="http://customooxmlschemas.google.com/" textRoundtripDataId="2"/>
                            </a:ext>
                          </a:extLst>
                        </a:rPr>
                        <a:t>⇒ siehe auch Whitepaper “Inklusion”</a:t>
                      </a:r>
                      <a:r>
                        <a:rPr i="1" lang="de" sz="1100">
                          <a:extLst>
                            <a:ext uri="http://customooxmlschemas.google.com/">
                              <go:slidesCustomData xmlns:go="http://customooxmlschemas.google.com/" textRoundtripDataId="3"/>
                            </a:ext>
                          </a:extLst>
                        </a:rPr>
                        <a:t>)</a:t>
                      </a:r>
                      <a:endParaRPr i="1" sz="1100"/>
                    </a:p>
                    <a:p>
                      <a:pPr indent="-298450" lvl="0" marL="457200" rtl="0" algn="l">
                        <a:spcBef>
                          <a:spcPts val="0"/>
                        </a:spcBef>
                        <a:spcAft>
                          <a:spcPts val="0"/>
                        </a:spcAft>
                        <a:buSzPts val="1100"/>
                        <a:buChar char="-"/>
                      </a:pPr>
                      <a:r>
                        <a:rPr lang="de" sz="1100">
                          <a:extLst>
                            <a:ext uri="http://customooxmlschemas.google.com/">
                              <go:slidesCustomData xmlns:go="http://customooxmlschemas.google.com/" textRoundtripDataId="4"/>
                            </a:ext>
                          </a:extLst>
                        </a:rPr>
                        <a:t>technische Ausstattung</a:t>
                      </a:r>
                      <a:r>
                        <a:rPr lang="de" sz="1100"/>
                        <a:t> anfordern </a:t>
                      </a:r>
                      <a:r>
                        <a:rPr i="1" lang="de" sz="1100"/>
                        <a:t>(z.B. Laptop, Tastatur, Monitor, Maus, Headset, Telefon/Smartphone)</a:t>
                      </a:r>
                      <a:endParaRPr i="1" sz="1100"/>
                    </a:p>
                    <a:p>
                      <a:pPr indent="-298450" lvl="0" marL="457200" rtl="0" algn="l">
                        <a:spcBef>
                          <a:spcPts val="0"/>
                        </a:spcBef>
                        <a:spcAft>
                          <a:spcPts val="0"/>
                        </a:spcAft>
                        <a:buSzPts val="1100"/>
                        <a:buChar char="-"/>
                      </a:pPr>
                      <a:r>
                        <a:rPr lang="de" sz="1100"/>
                        <a:t>Software und Lizenzen einrichten</a:t>
                      </a:r>
                      <a:endParaRPr sz="1100"/>
                    </a:p>
                    <a:p>
                      <a:pPr indent="-298450" lvl="0" marL="457200" rtl="0" algn="l">
                        <a:spcBef>
                          <a:spcPts val="0"/>
                        </a:spcBef>
                        <a:spcAft>
                          <a:spcPts val="0"/>
                        </a:spcAft>
                        <a:buSzPts val="1100"/>
                        <a:buChar char="-"/>
                      </a:pPr>
                      <a:r>
                        <a:rPr lang="de" sz="1100"/>
                        <a:t>Home Office: benötigte Ausstattung? Gefährdungsbeurteilung?</a:t>
                      </a:r>
                      <a:endParaRPr sz="1100"/>
                    </a:p>
                    <a:p>
                      <a:pPr indent="-298450" lvl="0" marL="457200" rtl="0" algn="l">
                        <a:spcBef>
                          <a:spcPts val="0"/>
                        </a:spcBef>
                        <a:spcAft>
                          <a:spcPts val="0"/>
                        </a:spcAft>
                        <a:buSzPts val="1100"/>
                        <a:buChar char="-"/>
                      </a:pPr>
                      <a:r>
                        <a:rPr lang="de" sz="1100"/>
                        <a:t>ggf. Dienstwagen / Visitenkarten bestellen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Personalverwaltungssystem </a:t>
                      </a:r>
                      <a:r>
                        <a:rPr lang="de" sz="1100">
                          <a:solidFill>
                            <a:srgbClr val="000000"/>
                          </a:solidFill>
                        </a:rPr>
                        <a:t>füllen</a:t>
                      </a:r>
                      <a:endParaRPr sz="1100">
                        <a:solidFill>
                          <a:srgbClr val="000000"/>
                        </a:solidFill>
                      </a:endParaRPr>
                    </a:p>
                    <a:p>
                      <a:pPr indent="-298450" lvl="0" marL="457200" marR="0" rtl="0" algn="l">
                        <a:lnSpc>
                          <a:spcPct val="100000"/>
                        </a:lnSpc>
                        <a:spcBef>
                          <a:spcPts val="0"/>
                        </a:spcBef>
                        <a:spcAft>
                          <a:spcPts val="0"/>
                        </a:spcAft>
                        <a:buSzPts val="1100"/>
                        <a:buChar char="-"/>
                      </a:pPr>
                      <a:r>
                        <a:rPr lang="de" sz="1100"/>
                        <a:t>Digitale Personalakte einrichten</a:t>
                      </a:r>
                      <a:endParaRPr sz="1100"/>
                    </a:p>
                    <a:p>
                      <a:pPr indent="-298450" lvl="0" marL="457200" marR="0" rtl="0" algn="l">
                        <a:lnSpc>
                          <a:spcPct val="100000"/>
                        </a:lnSpc>
                        <a:spcBef>
                          <a:spcPts val="0"/>
                        </a:spcBef>
                        <a:spcAft>
                          <a:spcPts val="0"/>
                        </a:spcAft>
                        <a:buSzPts val="1100"/>
                        <a:buChar char="-"/>
                      </a:pPr>
                      <a:r>
                        <a:rPr lang="de" sz="1100"/>
                        <a:t>Dokumente ablegen (Arbeitsvertrag, Bewerbung, Sozialversicherungsausweis, Krankenkasse, Ausweiskopie)</a:t>
                      </a:r>
                      <a:endParaRPr sz="1100"/>
                    </a:p>
                    <a:p>
                      <a:pPr indent="-298450" lvl="0" marL="457200" marR="0" rtl="0" algn="l">
                        <a:lnSpc>
                          <a:spcPct val="100000"/>
                        </a:lnSpc>
                        <a:spcBef>
                          <a:spcPts val="0"/>
                        </a:spcBef>
                        <a:spcAft>
                          <a:spcPts val="0"/>
                        </a:spcAft>
                        <a:buSzPts val="1100"/>
                        <a:buChar char="-"/>
                      </a:pPr>
                      <a:r>
                        <a:rPr lang="de" sz="1100"/>
                        <a:t>Entgeltabrechnung vorbereiten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grpSp>
        <p:nvGrpSpPr>
          <p:cNvPr id="101" name="Google Shape;101;p5"/>
          <p:cNvGrpSpPr/>
          <p:nvPr/>
        </p:nvGrpSpPr>
        <p:grpSpPr>
          <a:xfrm>
            <a:off x="5107975" y="3332375"/>
            <a:ext cx="432000" cy="432000"/>
            <a:chOff x="4416950" y="1960775"/>
            <a:chExt cx="432000" cy="432000"/>
          </a:xfrm>
        </p:grpSpPr>
        <p:sp>
          <p:nvSpPr>
            <p:cNvPr id="102" name="Google Shape;102;p5"/>
            <p:cNvSpPr/>
            <p:nvPr/>
          </p:nvSpPr>
          <p:spPr>
            <a:xfrm>
              <a:off x="44169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5"/>
            <p:cNvPicPr preferRelativeResize="0"/>
            <p:nvPr/>
          </p:nvPicPr>
          <p:blipFill>
            <a:blip r:embed="rId3">
              <a:alphaModFix/>
            </a:blip>
            <a:stretch>
              <a:fillRect/>
            </a:stretch>
          </p:blipFill>
          <p:spPr>
            <a:xfrm>
              <a:off x="4488950" y="2032775"/>
              <a:ext cx="288000" cy="288000"/>
            </a:xfrm>
            <a:prstGeom prst="rect">
              <a:avLst/>
            </a:prstGeom>
            <a:noFill/>
            <a:ln>
              <a:noFill/>
            </a:ln>
          </p:spPr>
        </p:pic>
      </p:grpSp>
      <p:grpSp>
        <p:nvGrpSpPr>
          <p:cNvPr id="104" name="Google Shape;104;p5"/>
          <p:cNvGrpSpPr/>
          <p:nvPr/>
        </p:nvGrpSpPr>
        <p:grpSpPr>
          <a:xfrm>
            <a:off x="6481125" y="3332375"/>
            <a:ext cx="432000" cy="432000"/>
            <a:chOff x="6375250" y="1960775"/>
            <a:chExt cx="432000" cy="432000"/>
          </a:xfrm>
        </p:grpSpPr>
        <p:sp>
          <p:nvSpPr>
            <p:cNvPr id="105" name="Google Shape;105;p5"/>
            <p:cNvSpPr/>
            <p:nvPr/>
          </p:nvSpPr>
          <p:spPr>
            <a:xfrm>
              <a:off x="63752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5"/>
            <p:cNvPicPr preferRelativeResize="0"/>
            <p:nvPr/>
          </p:nvPicPr>
          <p:blipFill>
            <a:blip r:embed="rId4">
              <a:alphaModFix/>
            </a:blip>
            <a:stretch>
              <a:fillRect/>
            </a:stretch>
          </p:blipFill>
          <p:spPr>
            <a:xfrm>
              <a:off x="6447238" y="2032775"/>
              <a:ext cx="288000" cy="288000"/>
            </a:xfrm>
            <a:prstGeom prst="rect">
              <a:avLst/>
            </a:prstGeom>
            <a:noFill/>
            <a:ln>
              <a:noFill/>
            </a:ln>
          </p:spPr>
        </p:pic>
      </p:grpSp>
      <p:grpSp>
        <p:nvGrpSpPr>
          <p:cNvPr id="107" name="Google Shape;107;p5"/>
          <p:cNvGrpSpPr/>
          <p:nvPr/>
        </p:nvGrpSpPr>
        <p:grpSpPr>
          <a:xfrm>
            <a:off x="5794550" y="3332375"/>
            <a:ext cx="432000" cy="432000"/>
            <a:chOff x="5396100" y="1960775"/>
            <a:chExt cx="432000" cy="432000"/>
          </a:xfrm>
        </p:grpSpPr>
        <p:sp>
          <p:nvSpPr>
            <p:cNvPr id="108" name="Google Shape;108;p5"/>
            <p:cNvSpPr/>
            <p:nvPr/>
          </p:nvSpPr>
          <p:spPr>
            <a:xfrm>
              <a:off x="539610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5"/>
            <p:cNvPicPr preferRelativeResize="0"/>
            <p:nvPr/>
          </p:nvPicPr>
          <p:blipFill>
            <a:blip r:embed="rId5">
              <a:alphaModFix/>
            </a:blip>
            <a:stretch>
              <a:fillRect/>
            </a:stretch>
          </p:blipFill>
          <p:spPr>
            <a:xfrm>
              <a:off x="5486100" y="2050775"/>
              <a:ext cx="252000" cy="252000"/>
            </a:xfrm>
            <a:prstGeom prst="rect">
              <a:avLst/>
            </a:prstGeom>
            <a:noFill/>
            <a:ln>
              <a:noFill/>
            </a:ln>
          </p:spPr>
        </p:pic>
      </p:grpSp>
      <p:cxnSp>
        <p:nvCxnSpPr>
          <p:cNvPr id="110" name="Google Shape;110;p5"/>
          <p:cNvCxnSpPr/>
          <p:nvPr/>
        </p:nvCxnSpPr>
        <p:spPr>
          <a:xfrm>
            <a:off x="2510375" y="5130075"/>
            <a:ext cx="1368300" cy="4500"/>
          </a:xfrm>
          <a:prstGeom prst="straightConnector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idx="4294967295" type="title"/>
          </p:nvPr>
        </p:nvSpPr>
        <p:spPr>
          <a:xfrm>
            <a:off x="360000" y="432000"/>
            <a:ext cx="4813500" cy="138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Alle To Do's -</a:t>
            </a:r>
            <a:endParaRPr sz="2600"/>
          </a:p>
          <a:p>
            <a:pPr indent="0" lvl="0" marL="0" rtl="0" algn="l">
              <a:lnSpc>
                <a:spcPct val="100000"/>
              </a:lnSpc>
              <a:spcBef>
                <a:spcPts val="0"/>
              </a:spcBef>
              <a:spcAft>
                <a:spcPts val="0"/>
              </a:spcAft>
              <a:buSzPts val="2800"/>
              <a:buNone/>
            </a:pPr>
            <a:r>
              <a:rPr lang="de" sz="2600"/>
              <a:t>Vor Beginn des ersten Arbeitstags</a:t>
            </a:r>
            <a:endParaRPr sz="2600"/>
          </a:p>
          <a:p>
            <a:pPr indent="0" lvl="0" marL="0" rtl="0" algn="l">
              <a:lnSpc>
                <a:spcPct val="100000"/>
              </a:lnSpc>
              <a:spcBef>
                <a:spcPts val="0"/>
              </a:spcBef>
              <a:spcAft>
                <a:spcPts val="0"/>
              </a:spcAft>
              <a:buSzPts val="2800"/>
              <a:buNone/>
            </a:pPr>
            <a:r>
              <a:t/>
            </a:r>
            <a:endParaRPr sz="2600"/>
          </a:p>
        </p:txBody>
      </p:sp>
      <p:graphicFrame>
        <p:nvGraphicFramePr>
          <p:cNvPr id="116" name="Google Shape;116;p2"/>
          <p:cNvGraphicFramePr/>
          <p:nvPr/>
        </p:nvGraphicFramePr>
        <p:xfrm>
          <a:off x="625463" y="2527500"/>
          <a:ext cx="3000000" cy="3000000"/>
        </p:xfrm>
        <a:graphic>
          <a:graphicData uri="http://schemas.openxmlformats.org/drawingml/2006/table">
            <a:tbl>
              <a:tblPr>
                <a:noFill/>
                <a:tableStyleId>{D201E049-887F-4608-A668-67E56B1A9F1B}</a:tableStyleId>
              </a:tblPr>
              <a:tblGrid>
                <a:gridCol w="4359350"/>
                <a:gridCol w="697775"/>
                <a:gridCol w="697775"/>
                <a:gridCol w="697775"/>
              </a:tblGrid>
              <a:tr h="718325">
                <a:tc>
                  <a:txBody>
                    <a:bodyPr/>
                    <a:lstStyle/>
                    <a:p>
                      <a:pPr indent="0" lvl="0" marL="0" rtl="0" algn="l">
                        <a:spcBef>
                          <a:spcPts val="0"/>
                        </a:spcBef>
                        <a:spcAft>
                          <a:spcPts val="0"/>
                        </a:spcAft>
                        <a:buNone/>
                      </a:pPr>
                      <a:r>
                        <a:rPr b="1" lang="de" sz="1100">
                          <a:solidFill>
                            <a:srgbClr val="00677F"/>
                          </a:solidFill>
                        </a:rPr>
                        <a:t>Willkommensschreiben </a:t>
                      </a:r>
                      <a:r>
                        <a:rPr lang="de" sz="1100">
                          <a:solidFill>
                            <a:srgbClr val="1D1D1B"/>
                          </a:solidFill>
                        </a:rPr>
                        <a:t>etwa eine Woche vor dem Start versenden und darüber informieren, wann und wo es am ersten Tag los geht, und schon eine grobe Agenda mitteilen </a:t>
                      </a:r>
                      <a:endParaRPr b="1" sz="1100">
                        <a:solidFill>
                          <a:srgbClr val="1D1D1B"/>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4825">
                <a:tc>
                  <a:txBody>
                    <a:bodyPr/>
                    <a:lstStyle/>
                    <a:p>
                      <a:pPr indent="0" lvl="0" marL="0" rtl="0" algn="l">
                        <a:spcBef>
                          <a:spcPts val="0"/>
                        </a:spcBef>
                        <a:spcAft>
                          <a:spcPts val="0"/>
                        </a:spcAft>
                        <a:buNone/>
                      </a:pPr>
                      <a:r>
                        <a:rPr b="1" lang="de" sz="1100">
                          <a:solidFill>
                            <a:srgbClr val="00677F"/>
                          </a:solidFill>
                        </a:rPr>
                        <a:t>Einarbeitungsplan </a:t>
                      </a:r>
                      <a:r>
                        <a:rPr lang="de" sz="1100">
                          <a:solidFill>
                            <a:srgbClr val="000000"/>
                          </a:solidFill>
                        </a:rPr>
                        <a:t>erstellen</a:t>
                      </a:r>
                      <a:endParaRPr sz="1100">
                        <a:solidFill>
                          <a:srgbClr val="000000"/>
                        </a:solidFill>
                      </a:endParaRPr>
                    </a:p>
                    <a:p>
                      <a:pPr indent="0" lvl="0" marL="450000" marR="0" rtl="0" algn="l">
                        <a:lnSpc>
                          <a:spcPct val="100000"/>
                        </a:lnSpc>
                        <a:spcBef>
                          <a:spcPts val="1000"/>
                        </a:spcBef>
                        <a:spcAft>
                          <a:spcPts val="0"/>
                        </a:spcAft>
                        <a:buNone/>
                      </a:pPr>
                      <a:r>
                        <a:rPr lang="de" sz="1100">
                          <a:solidFill>
                            <a:srgbClr val="9E9E9E"/>
                          </a:solidFill>
                          <a:latin typeface="Tahoma"/>
                          <a:ea typeface="Tahoma"/>
                          <a:cs typeface="Tahoma"/>
                          <a:sym typeface="Tahoma"/>
                        </a:rPr>
                        <a:t>Dateivorlage “Fachlicher Einarbeitungsplan”</a:t>
                      </a:r>
                      <a:endParaRPr sz="1100">
                        <a:solidFill>
                          <a:srgbClr val="9E9E9E"/>
                        </a:solidFill>
                        <a:latin typeface="Tahoma"/>
                        <a:ea typeface="Tahoma"/>
                        <a:cs typeface="Tahoma"/>
                        <a:sym typeface="Tahom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25825">
                <a:tc>
                  <a:txBody>
                    <a:bodyPr/>
                    <a:lstStyle/>
                    <a:p>
                      <a:pPr indent="0" lvl="0" marL="0" rtl="0" algn="l">
                        <a:spcBef>
                          <a:spcPts val="0"/>
                        </a:spcBef>
                        <a:spcAft>
                          <a:spcPts val="0"/>
                        </a:spcAft>
                        <a:buNone/>
                      </a:pPr>
                      <a:r>
                        <a:rPr b="1" lang="de" sz="1100">
                          <a:solidFill>
                            <a:srgbClr val="00677F"/>
                          </a:solidFill>
                        </a:rPr>
                        <a:t>Willkommenspaket </a:t>
                      </a:r>
                      <a:r>
                        <a:rPr lang="de" sz="1100"/>
                        <a:t>vorbereiten und nett präsentieren</a:t>
                      </a:r>
                      <a:endParaRPr sz="1100"/>
                    </a:p>
                    <a:p>
                      <a:pPr indent="-298450" lvl="0" marL="457200" rtl="0" algn="l">
                        <a:spcBef>
                          <a:spcPts val="0"/>
                        </a:spcBef>
                        <a:spcAft>
                          <a:spcPts val="0"/>
                        </a:spcAft>
                        <a:buSzPts val="1100"/>
                        <a:buChar char="-"/>
                      </a:pPr>
                      <a:r>
                        <a:rPr lang="de" sz="1100"/>
                        <a:t>Kleines Präsent besorgen </a:t>
                      </a:r>
                      <a:endParaRPr sz="1100"/>
                    </a:p>
                    <a:p>
                      <a:pPr indent="-298450" lvl="0" marL="457200" rtl="0" algn="l">
                        <a:spcBef>
                          <a:spcPts val="0"/>
                        </a:spcBef>
                        <a:spcAft>
                          <a:spcPts val="0"/>
                        </a:spcAft>
                        <a:buSzPts val="1100"/>
                        <a:buChar char="-"/>
                      </a:pPr>
                      <a:r>
                        <a:rPr lang="de" sz="1100">
                          <a:solidFill>
                            <a:srgbClr val="000000"/>
                          </a:solidFill>
                        </a:rPr>
                        <a:t>Notizbuch und Stift bereit legen</a:t>
                      </a:r>
                      <a:endParaRPr sz="1100">
                        <a:solidFill>
                          <a:srgbClr val="000000"/>
                        </a:solidFill>
                      </a:endParaRPr>
                    </a:p>
                    <a:p>
                      <a:pPr indent="-298450" lvl="0" marL="457200" rtl="0" algn="l">
                        <a:spcBef>
                          <a:spcPts val="0"/>
                        </a:spcBef>
                        <a:spcAft>
                          <a:spcPts val="0"/>
                        </a:spcAft>
                        <a:buSzPts val="1100"/>
                        <a:buChar char="-"/>
                      </a:pPr>
                      <a:r>
                        <a:rPr lang="de" sz="1100"/>
                        <a:t>Merch des Unternehmens hinzufügen</a:t>
                      </a:r>
                      <a:endParaRPr sz="1100"/>
                    </a:p>
                    <a:p>
                      <a:pPr indent="-298450" lvl="0" marL="457200" rtl="0" algn="l">
                        <a:spcBef>
                          <a:spcPts val="0"/>
                        </a:spcBef>
                        <a:spcAft>
                          <a:spcPts val="0"/>
                        </a:spcAft>
                        <a:buSzPts val="1100"/>
                        <a:buChar char="-"/>
                      </a:pPr>
                      <a:r>
                        <a:rPr lang="de" sz="1100"/>
                        <a:t>Visitenkarten, Schlüssel und Mitarbeiterausweis hinzufügen</a:t>
                      </a:r>
                      <a:endParaRPr sz="1100"/>
                    </a:p>
                    <a:p>
                      <a:pPr indent="-298450" lvl="0" marL="457200" rtl="0" algn="l">
                        <a:spcBef>
                          <a:spcPts val="0"/>
                        </a:spcBef>
                        <a:spcAft>
                          <a:spcPts val="0"/>
                        </a:spcAft>
                        <a:buSzPts val="1100"/>
                        <a:buChar char="-"/>
                      </a:pPr>
                      <a:r>
                        <a:rPr lang="de" sz="1100"/>
                        <a:t>persönliche Willkommenskarte schreiben</a:t>
                      </a:r>
                      <a:endParaRPr sz="11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1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1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100"/>
                    </a:p>
                  </a:txBody>
                  <a:tcPr marT="91425" marB="91425" marR="91425" marL="91425">
                    <a:lnT cap="flat" cmpd="sng" w="9525">
                      <a:solidFill>
                        <a:srgbClr val="9E9E9E"/>
                      </a:solidFill>
                      <a:prstDash val="solid"/>
                      <a:round/>
                      <a:headEnd len="sm" w="sm" type="none"/>
                      <a:tailEnd len="sm" w="sm" type="none"/>
                    </a:lnT>
                  </a:tcPr>
                </a:tc>
              </a:tr>
              <a:tr h="853400">
                <a:tc>
                  <a:txBody>
                    <a:bodyPr/>
                    <a:lstStyle/>
                    <a:p>
                      <a:pPr indent="0" lvl="0" marL="0" rtl="0" algn="l">
                        <a:spcBef>
                          <a:spcPts val="0"/>
                        </a:spcBef>
                        <a:spcAft>
                          <a:spcPts val="0"/>
                        </a:spcAft>
                        <a:buNone/>
                      </a:pPr>
                      <a:r>
                        <a:rPr b="1" lang="de" sz="1100">
                          <a:solidFill>
                            <a:srgbClr val="00677F"/>
                          </a:solidFill>
                        </a:rPr>
                        <a:t>Begrüßungsmappe </a:t>
                      </a:r>
                      <a:r>
                        <a:rPr lang="de" sz="1100">
                          <a:solidFill>
                            <a:srgbClr val="000000"/>
                          </a:solidFill>
                        </a:rPr>
                        <a:t>mit ausführlichen Informationen zum Unternehmen und den wichtigsten Tipps für die ersten Tage (Agenda, Lageplan, wichtigste Namen, Gesichter und Telefonnummern etc.) vorbereiten</a:t>
                      </a:r>
                      <a:endParaRPr sz="1100">
                        <a:solidFill>
                          <a:srgbClr val="000000"/>
                        </a:solidFill>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518125">
                <a:tc>
                  <a:txBody>
                    <a:bodyPr/>
                    <a:lstStyle/>
                    <a:p>
                      <a:pPr indent="0" lvl="0" marL="0" rtl="0" algn="l">
                        <a:spcBef>
                          <a:spcPts val="0"/>
                        </a:spcBef>
                        <a:spcAft>
                          <a:spcPts val="0"/>
                        </a:spcAft>
                        <a:buNone/>
                      </a:pPr>
                      <a:r>
                        <a:rPr b="1" lang="de" sz="1100">
                          <a:solidFill>
                            <a:srgbClr val="00677F"/>
                          </a:solidFill>
                          <a:extLst>
                            <a:ext uri="http://customooxmlschemas.google.com/">
                              <go:slidesCustomData xmlns:go="http://customooxmlschemas.google.com/" textRoundtripDataId="5"/>
                            </a:ext>
                          </a:extLst>
                        </a:rPr>
                        <a:t>Onboarding Gespräche</a:t>
                      </a:r>
                      <a:r>
                        <a:rPr lang="de" sz="1100"/>
                        <a:t>, Unterweisungen und Termine organisieren, alle Teilnehmenden über den Ablauf und die Erwartungshaltung informieren und Termine einstellen</a:t>
                      </a:r>
                      <a:endParaRPr sz="1100"/>
                    </a:p>
                    <a:p>
                      <a:pPr indent="0" lvl="0" marL="450000" rtl="0" algn="l">
                        <a:spcBef>
                          <a:spcPts val="1000"/>
                        </a:spcBef>
                        <a:spcAft>
                          <a:spcPts val="0"/>
                        </a:spcAft>
                        <a:buNone/>
                      </a:pPr>
                      <a:r>
                        <a:rPr lang="de" sz="1100">
                          <a:solidFill>
                            <a:srgbClr val="9E9E9E"/>
                          </a:solidFill>
                          <a:latin typeface="Tahoma"/>
                          <a:ea typeface="Tahoma"/>
                          <a:cs typeface="Tahoma"/>
                          <a:sym typeface="Tahoma"/>
                        </a:rPr>
                        <a:t>Mehr Details in unserem Terminplaner</a:t>
                      </a:r>
                      <a:endParaRPr sz="1100">
                        <a:solidFill>
                          <a:srgbClr val="9E9E9E"/>
                        </a:solidFill>
                        <a:latin typeface="Tahoma"/>
                        <a:ea typeface="Tahoma"/>
                        <a:cs typeface="Tahoma"/>
                        <a:sym typeface="Tahoma"/>
                      </a:endParaRPr>
                    </a:p>
                    <a:p>
                      <a:pPr indent="0" lvl="0" marL="450000" rtl="0" algn="l">
                        <a:spcBef>
                          <a:spcPts val="0"/>
                        </a:spcBef>
                        <a:spcAft>
                          <a:spcPts val="0"/>
                        </a:spcAft>
                        <a:buNone/>
                      </a:pPr>
                      <a:r>
                        <a:rPr lang="de" sz="1100">
                          <a:solidFill>
                            <a:srgbClr val="9E9E9E"/>
                          </a:solidFill>
                          <a:highlight>
                            <a:srgbClr val="FFFFFF"/>
                          </a:highlight>
                          <a:latin typeface="Tahoma"/>
                          <a:ea typeface="Tahoma"/>
                          <a:cs typeface="Tahoma"/>
                          <a:sym typeface="Tahoma"/>
                        </a:rPr>
                        <a:t>"Wichtige Termine in den ersten 60 Tagen"</a:t>
                      </a:r>
                      <a:endParaRPr sz="1100">
                        <a:solidFill>
                          <a:srgbClr val="9E9E9E"/>
                        </a:solidFill>
                        <a:latin typeface="Tahoma"/>
                        <a:ea typeface="Tahoma"/>
                        <a:cs typeface="Tahoma"/>
                        <a:sym typeface="Tahoma"/>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extLst>
                            <a:ext uri="http://customooxmlschemas.google.com/">
                              <go:slidesCustomData xmlns:go="http://customooxmlschemas.google.com/" textRoundtripDataId="6"/>
                            </a:ext>
                          </a:extLst>
                        </a:rPr>
                        <a:t>Onboarding Buddy</a:t>
                      </a:r>
                      <a:r>
                        <a:rPr lang="de" sz="1100">
                          <a:extLst>
                            <a:ext uri="http://customooxmlschemas.google.com/">
                              <go:slidesCustomData xmlns:go="http://customooxmlschemas.google.com/" textRoundtripDataId="7"/>
                            </a:ext>
                          </a:extLst>
                        </a:rPr>
                        <a:t> auswählen und mit seiner:ihrer </a:t>
                      </a:r>
                      <a:r>
                        <a:rPr lang="de" sz="1100">
                          <a:extLst>
                            <a:ext uri="http://customooxmlschemas.google.com/">
                              <go:slidesCustomData xmlns:go="http://customooxmlschemas.google.com/" textRoundtripDataId="8"/>
                            </a:ext>
                          </a:extLst>
                        </a:rPr>
                        <a:t>Rolle</a:t>
                      </a:r>
                      <a:r>
                        <a:rPr lang="de" sz="1100">
                          <a:extLst>
                            <a:ext uri="http://customooxmlschemas.google.com/">
                              <go:slidesCustomData xmlns:go="http://customooxmlschemas.google.com/" textRoundtripDataId="9"/>
                            </a:ext>
                          </a:extLst>
                        </a:rPr>
                        <a:t> vertraut machen</a:t>
                      </a:r>
                      <a:endParaRPr sz="1100"/>
                    </a:p>
                    <a:p>
                      <a:pPr indent="0" lvl="0" marL="450000" rtl="0" algn="l">
                        <a:spcBef>
                          <a:spcPts val="1000"/>
                        </a:spcBef>
                        <a:spcAft>
                          <a:spcPts val="0"/>
                        </a:spcAft>
                        <a:buNone/>
                      </a:pPr>
                      <a:r>
                        <a:rPr lang="de" sz="1100">
                          <a:solidFill>
                            <a:srgbClr val="9E9E9E"/>
                          </a:solidFill>
                          <a:latin typeface="Tahoma"/>
                          <a:ea typeface="Tahoma"/>
                          <a:cs typeface="Tahoma"/>
                          <a:sym typeface="Tahoma"/>
                        </a:rPr>
                        <a:t>Hinzunahme des Handouts </a:t>
                      </a:r>
                      <a:endParaRPr sz="1100">
                        <a:solidFill>
                          <a:srgbClr val="9E9E9E"/>
                        </a:solidFill>
                        <a:latin typeface="Tahoma"/>
                        <a:ea typeface="Tahoma"/>
                        <a:cs typeface="Tahoma"/>
                        <a:sym typeface="Tahoma"/>
                      </a:endParaRPr>
                    </a:p>
                    <a:p>
                      <a:pPr indent="0" lvl="0" marL="450000" rtl="0" algn="l">
                        <a:spcBef>
                          <a:spcPts val="0"/>
                        </a:spcBef>
                        <a:spcAft>
                          <a:spcPts val="0"/>
                        </a:spcAft>
                        <a:buClr>
                          <a:schemeClr val="dk1"/>
                        </a:buClr>
                        <a:buSzPts val="1100"/>
                        <a:buFont typeface="Arial"/>
                        <a:buNone/>
                      </a:pPr>
                      <a:r>
                        <a:rPr lang="de" sz="1100">
                          <a:solidFill>
                            <a:srgbClr val="9E9E9E"/>
                          </a:solidFill>
                          <a:highlight>
                            <a:schemeClr val="lt1"/>
                          </a:highlight>
                          <a:latin typeface="Tahoma"/>
                          <a:ea typeface="Tahoma"/>
                          <a:cs typeface="Tahoma"/>
                          <a:sym typeface="Tahoma"/>
                        </a:rPr>
                        <a:t>"Rollenbeschreibung für Stakeholder im Onboarding"</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73100">
                <a:tc>
                  <a:txBody>
                    <a:bodyPr/>
                    <a:lstStyle/>
                    <a:p>
                      <a:pPr indent="0" lvl="0" marL="0" rtl="0" algn="l">
                        <a:spcBef>
                          <a:spcPts val="0"/>
                        </a:spcBef>
                        <a:spcAft>
                          <a:spcPts val="0"/>
                        </a:spcAft>
                        <a:buNone/>
                      </a:pPr>
                      <a:r>
                        <a:rPr b="1" lang="de" sz="1100">
                          <a:solidFill>
                            <a:srgbClr val="00677F"/>
                          </a:solidFill>
                        </a:rPr>
                        <a:t>Team </a:t>
                      </a:r>
                      <a:r>
                        <a:rPr lang="de" sz="1100"/>
                        <a:t>auf die neue Struktur und Aufgabenverteilungen vorbereiten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685775">
                <a:tc>
                  <a:txBody>
                    <a:bodyPr/>
                    <a:lstStyle/>
                    <a:p>
                      <a:pPr indent="0" lvl="0" marL="0" rtl="0" algn="l">
                        <a:spcBef>
                          <a:spcPts val="0"/>
                        </a:spcBef>
                        <a:spcAft>
                          <a:spcPts val="0"/>
                        </a:spcAft>
                        <a:buClr>
                          <a:srgbClr val="000000"/>
                        </a:buClr>
                        <a:buSzPts val="1100"/>
                        <a:buFont typeface="Arial"/>
                        <a:buNone/>
                      </a:pPr>
                      <a:r>
                        <a:rPr b="1" lang="de" sz="1100">
                          <a:solidFill>
                            <a:srgbClr val="00677F"/>
                          </a:solidFill>
                        </a:rPr>
                        <a:t>Info </a:t>
                      </a:r>
                      <a:r>
                        <a:rPr lang="de" sz="1100">
                          <a:solidFill>
                            <a:srgbClr val="000000"/>
                          </a:solidFill>
                        </a:rPr>
                        <a:t>an alle Mitarbeitenden zur kurzen Vorstellung des:der neuen Kollegen:in per Intranet, Mail, Aushang etc. - besonders am Empfang!</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grpSp>
        <p:nvGrpSpPr>
          <p:cNvPr id="117" name="Google Shape;117;p2"/>
          <p:cNvGrpSpPr/>
          <p:nvPr/>
        </p:nvGrpSpPr>
        <p:grpSpPr>
          <a:xfrm>
            <a:off x="5107975" y="2036975"/>
            <a:ext cx="432000" cy="432000"/>
            <a:chOff x="4416950" y="1960775"/>
            <a:chExt cx="432000" cy="432000"/>
          </a:xfrm>
        </p:grpSpPr>
        <p:sp>
          <p:nvSpPr>
            <p:cNvPr id="118" name="Google Shape;118;p2"/>
            <p:cNvSpPr/>
            <p:nvPr/>
          </p:nvSpPr>
          <p:spPr>
            <a:xfrm>
              <a:off x="44169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2"/>
            <p:cNvPicPr preferRelativeResize="0"/>
            <p:nvPr/>
          </p:nvPicPr>
          <p:blipFill>
            <a:blip r:embed="rId3">
              <a:alphaModFix/>
            </a:blip>
            <a:stretch>
              <a:fillRect/>
            </a:stretch>
          </p:blipFill>
          <p:spPr>
            <a:xfrm>
              <a:off x="4488950" y="2032775"/>
              <a:ext cx="288000" cy="288000"/>
            </a:xfrm>
            <a:prstGeom prst="rect">
              <a:avLst/>
            </a:prstGeom>
            <a:noFill/>
            <a:ln>
              <a:noFill/>
            </a:ln>
          </p:spPr>
        </p:pic>
      </p:grpSp>
      <p:grpSp>
        <p:nvGrpSpPr>
          <p:cNvPr id="120" name="Google Shape;120;p2"/>
          <p:cNvGrpSpPr/>
          <p:nvPr/>
        </p:nvGrpSpPr>
        <p:grpSpPr>
          <a:xfrm>
            <a:off x="6481125" y="2036975"/>
            <a:ext cx="432000" cy="432000"/>
            <a:chOff x="6375250" y="1960775"/>
            <a:chExt cx="432000" cy="432000"/>
          </a:xfrm>
        </p:grpSpPr>
        <p:sp>
          <p:nvSpPr>
            <p:cNvPr id="121" name="Google Shape;121;p2"/>
            <p:cNvSpPr/>
            <p:nvPr/>
          </p:nvSpPr>
          <p:spPr>
            <a:xfrm>
              <a:off x="63752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
            <p:cNvPicPr preferRelativeResize="0"/>
            <p:nvPr/>
          </p:nvPicPr>
          <p:blipFill>
            <a:blip r:embed="rId4">
              <a:alphaModFix/>
            </a:blip>
            <a:stretch>
              <a:fillRect/>
            </a:stretch>
          </p:blipFill>
          <p:spPr>
            <a:xfrm>
              <a:off x="6447238" y="2032775"/>
              <a:ext cx="288000" cy="288000"/>
            </a:xfrm>
            <a:prstGeom prst="rect">
              <a:avLst/>
            </a:prstGeom>
            <a:noFill/>
            <a:ln>
              <a:noFill/>
            </a:ln>
          </p:spPr>
        </p:pic>
      </p:grpSp>
      <p:grpSp>
        <p:nvGrpSpPr>
          <p:cNvPr id="123" name="Google Shape;123;p2"/>
          <p:cNvGrpSpPr/>
          <p:nvPr/>
        </p:nvGrpSpPr>
        <p:grpSpPr>
          <a:xfrm>
            <a:off x="5794550" y="2036975"/>
            <a:ext cx="432000" cy="432000"/>
            <a:chOff x="5396100" y="1960775"/>
            <a:chExt cx="432000" cy="432000"/>
          </a:xfrm>
        </p:grpSpPr>
        <p:sp>
          <p:nvSpPr>
            <p:cNvPr id="124" name="Google Shape;124;p2"/>
            <p:cNvSpPr/>
            <p:nvPr/>
          </p:nvSpPr>
          <p:spPr>
            <a:xfrm>
              <a:off x="539610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2"/>
            <p:cNvPicPr preferRelativeResize="0"/>
            <p:nvPr/>
          </p:nvPicPr>
          <p:blipFill>
            <a:blip r:embed="rId5">
              <a:alphaModFix/>
            </a:blip>
            <a:stretch>
              <a:fillRect/>
            </a:stretch>
          </p:blipFill>
          <p:spPr>
            <a:xfrm>
              <a:off x="5486100" y="2050775"/>
              <a:ext cx="252000" cy="252000"/>
            </a:xfrm>
            <a:prstGeom prst="rect">
              <a:avLst/>
            </a:prstGeom>
            <a:noFill/>
            <a:ln>
              <a:noFill/>
            </a:ln>
          </p:spPr>
        </p:pic>
      </p:grpSp>
      <p:sp>
        <p:nvSpPr>
          <p:cNvPr id="126" name="Google Shape;126;p2"/>
          <p:cNvSpPr txBox="1"/>
          <p:nvPr/>
        </p:nvSpPr>
        <p:spPr>
          <a:xfrm>
            <a:off x="1388625" y="9405275"/>
            <a:ext cx="552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200">
                <a:solidFill>
                  <a:srgbClr val="00677F"/>
                </a:solidFill>
                <a:latin typeface="Tahoma"/>
                <a:ea typeface="Tahoma"/>
                <a:cs typeface="Tahoma"/>
                <a:sym typeface="Tahoma"/>
              </a:rPr>
              <a:t>Der erste Tag kann kommen...</a:t>
            </a:r>
            <a:endParaRPr b="1" sz="1200">
              <a:solidFill>
                <a:srgbClr val="00677F"/>
              </a:solidFill>
              <a:latin typeface="Tahoma"/>
              <a:ea typeface="Tahoma"/>
              <a:cs typeface="Tahoma"/>
              <a:sym typeface="Tahoma"/>
            </a:endParaRPr>
          </a:p>
        </p:txBody>
      </p:sp>
      <p:pic>
        <p:nvPicPr>
          <p:cNvPr id="127" name="Google Shape;127;p2"/>
          <p:cNvPicPr preferRelativeResize="0"/>
          <p:nvPr/>
        </p:nvPicPr>
        <p:blipFill>
          <a:blip r:embed="rId6">
            <a:alphaModFix/>
          </a:blip>
          <a:stretch>
            <a:fillRect/>
          </a:stretch>
        </p:blipFill>
        <p:spPr>
          <a:xfrm>
            <a:off x="1028625" y="9409925"/>
            <a:ext cx="360000" cy="360000"/>
          </a:xfrm>
          <a:prstGeom prst="rect">
            <a:avLst/>
          </a:prstGeom>
          <a:noFill/>
          <a:ln>
            <a:noFill/>
          </a:ln>
        </p:spPr>
      </p:pic>
      <p:pic>
        <p:nvPicPr>
          <p:cNvPr id="128" name="Google Shape;128;p2"/>
          <p:cNvPicPr preferRelativeResize="0"/>
          <p:nvPr/>
        </p:nvPicPr>
        <p:blipFill>
          <a:blip r:embed="rId7">
            <a:alphaModFix/>
          </a:blip>
          <a:stretch>
            <a:fillRect/>
          </a:stretch>
        </p:blipFill>
        <p:spPr>
          <a:xfrm>
            <a:off x="817550" y="6701225"/>
            <a:ext cx="269825" cy="269825"/>
          </a:xfrm>
          <a:prstGeom prst="rect">
            <a:avLst/>
          </a:prstGeom>
          <a:noFill/>
          <a:ln>
            <a:noFill/>
          </a:ln>
        </p:spPr>
      </p:pic>
      <p:pic>
        <p:nvPicPr>
          <p:cNvPr id="129" name="Google Shape;129;p2"/>
          <p:cNvPicPr preferRelativeResize="0"/>
          <p:nvPr/>
        </p:nvPicPr>
        <p:blipFill>
          <a:blip r:embed="rId7">
            <a:alphaModFix/>
          </a:blip>
          <a:stretch>
            <a:fillRect/>
          </a:stretch>
        </p:blipFill>
        <p:spPr>
          <a:xfrm>
            <a:off x="817550" y="3578700"/>
            <a:ext cx="269825" cy="269825"/>
          </a:xfrm>
          <a:prstGeom prst="rect">
            <a:avLst/>
          </a:prstGeom>
          <a:noFill/>
          <a:ln>
            <a:noFill/>
          </a:ln>
        </p:spPr>
      </p:pic>
      <p:pic>
        <p:nvPicPr>
          <p:cNvPr id="130" name="Google Shape;130;p2"/>
          <p:cNvPicPr preferRelativeResize="0"/>
          <p:nvPr/>
        </p:nvPicPr>
        <p:blipFill>
          <a:blip r:embed="rId7">
            <a:alphaModFix/>
          </a:blip>
          <a:stretch>
            <a:fillRect/>
          </a:stretch>
        </p:blipFill>
        <p:spPr>
          <a:xfrm>
            <a:off x="817550" y="7709000"/>
            <a:ext cx="269825" cy="26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4294967295" type="title"/>
          </p:nvPr>
        </p:nvSpPr>
        <p:spPr>
          <a:xfrm>
            <a:off x="468000" y="432000"/>
            <a:ext cx="3857700" cy="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Alle To Do's -</a:t>
            </a:r>
            <a:endParaRPr sz="2600"/>
          </a:p>
          <a:p>
            <a:pPr indent="0" lvl="0" marL="0" rtl="0" algn="l">
              <a:lnSpc>
                <a:spcPct val="100000"/>
              </a:lnSpc>
              <a:spcBef>
                <a:spcPts val="0"/>
              </a:spcBef>
              <a:spcAft>
                <a:spcPts val="0"/>
              </a:spcAft>
              <a:buSzPts val="2800"/>
              <a:buNone/>
            </a:pPr>
            <a:r>
              <a:rPr lang="de" sz="2600"/>
              <a:t>Am ersten Arbeitstag</a:t>
            </a:r>
            <a:endParaRPr sz="2600"/>
          </a:p>
          <a:p>
            <a:pPr indent="0" lvl="0" marL="0" rtl="0" algn="l">
              <a:lnSpc>
                <a:spcPct val="100000"/>
              </a:lnSpc>
              <a:spcBef>
                <a:spcPts val="0"/>
              </a:spcBef>
              <a:spcAft>
                <a:spcPts val="0"/>
              </a:spcAft>
              <a:buSzPts val="2800"/>
              <a:buNone/>
            </a:pPr>
            <a:r>
              <a:t/>
            </a:r>
            <a:endParaRPr sz="2600"/>
          </a:p>
        </p:txBody>
      </p:sp>
      <p:sp>
        <p:nvSpPr>
          <p:cNvPr id="136" name="Google Shape;136;p3"/>
          <p:cNvSpPr txBox="1"/>
          <p:nvPr>
            <p:ph idx="4294967295" type="body"/>
          </p:nvPr>
        </p:nvSpPr>
        <p:spPr>
          <a:xfrm>
            <a:off x="472950" y="1828625"/>
            <a:ext cx="6667200" cy="888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lang="de" sz="1200">
                <a:solidFill>
                  <a:schemeClr val="dk1"/>
                </a:solidFill>
              </a:rPr>
              <a:t>Das neue Teammitglied steht in der Tür, doch was ist nun besonders wichtig? Ein echtes und </a:t>
            </a:r>
            <a:r>
              <a:rPr b="1" lang="de" sz="1200">
                <a:solidFill>
                  <a:schemeClr val="dk1"/>
                </a:solidFill>
              </a:rPr>
              <a:t>herzliches Willkommen</a:t>
            </a:r>
            <a:r>
              <a:rPr lang="de" sz="1200">
                <a:solidFill>
                  <a:schemeClr val="dk1"/>
                </a:solidFill>
              </a:rPr>
              <a:t>, </a:t>
            </a:r>
            <a:r>
              <a:rPr b="1" lang="de" sz="1200">
                <a:solidFill>
                  <a:schemeClr val="dk1"/>
                </a:solidFill>
              </a:rPr>
              <a:t>professionell vorbereitet</a:t>
            </a:r>
            <a:r>
              <a:rPr lang="de" sz="1200">
                <a:solidFill>
                  <a:schemeClr val="dk1"/>
                </a:solidFill>
              </a:rPr>
              <a:t> sein und ein </a:t>
            </a:r>
            <a:r>
              <a:rPr b="1" lang="de" sz="1200">
                <a:solidFill>
                  <a:schemeClr val="dk1"/>
                </a:solidFill>
              </a:rPr>
              <a:t>gutes Gefühl</a:t>
            </a:r>
            <a:r>
              <a:rPr lang="de" sz="1200">
                <a:solidFill>
                  <a:schemeClr val="dk1"/>
                </a:solidFill>
              </a:rPr>
              <a:t> geben, sind die einfachen - aber nicht zu unterschätzenden - Zutaten für einen guten Start in die Zusammenarbeit.</a:t>
            </a:r>
            <a:endParaRPr sz="1200">
              <a:solidFill>
                <a:schemeClr val="dk1"/>
              </a:solidFill>
            </a:endParaRPr>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graphicFrame>
        <p:nvGraphicFramePr>
          <p:cNvPr id="137" name="Google Shape;137;p3"/>
          <p:cNvGraphicFramePr/>
          <p:nvPr/>
        </p:nvGraphicFramePr>
        <p:xfrm>
          <a:off x="625463" y="3289500"/>
          <a:ext cx="3000000" cy="3000000"/>
        </p:xfrm>
        <a:graphic>
          <a:graphicData uri="http://schemas.openxmlformats.org/drawingml/2006/table">
            <a:tbl>
              <a:tblPr>
                <a:noFill/>
                <a:tableStyleId>{D201E049-887F-4608-A668-67E56B1A9F1B}</a:tableStyleId>
              </a:tblPr>
              <a:tblGrid>
                <a:gridCol w="4359350"/>
                <a:gridCol w="701350"/>
                <a:gridCol w="701350"/>
                <a:gridCol w="701350"/>
              </a:tblGrid>
              <a:tr h="853400">
                <a:tc>
                  <a:txBody>
                    <a:bodyPr/>
                    <a:lstStyle/>
                    <a:p>
                      <a:pPr indent="0" lvl="0" marL="0" rtl="0" algn="l">
                        <a:spcBef>
                          <a:spcPts val="0"/>
                        </a:spcBef>
                        <a:spcAft>
                          <a:spcPts val="0"/>
                        </a:spcAft>
                        <a:buNone/>
                      </a:pPr>
                      <a:r>
                        <a:rPr b="1" lang="de" sz="1100">
                          <a:solidFill>
                            <a:srgbClr val="00677F"/>
                          </a:solidFill>
                        </a:rPr>
                        <a:t>Willkommen </a:t>
                      </a:r>
                      <a:r>
                        <a:rPr lang="de" sz="1100"/>
                        <a:t>heißen durch</a:t>
                      </a:r>
                      <a:endParaRPr sz="1100"/>
                    </a:p>
                    <a:p>
                      <a:pPr indent="-298450" lvl="0" marL="457200" rtl="0" algn="l">
                        <a:spcBef>
                          <a:spcPts val="0"/>
                        </a:spcBef>
                        <a:spcAft>
                          <a:spcPts val="0"/>
                        </a:spcAft>
                        <a:buSzPts val="1100"/>
                        <a:buChar char="-"/>
                      </a:pPr>
                      <a:r>
                        <a:rPr lang="de" sz="1100"/>
                        <a:t>HR und Onboarding Buddy</a:t>
                      </a:r>
                      <a:endParaRPr sz="1100"/>
                    </a:p>
                    <a:p>
                      <a:pPr indent="-298450" lvl="0" marL="457200" rtl="0" algn="l">
                        <a:spcBef>
                          <a:spcPts val="0"/>
                        </a:spcBef>
                        <a:spcAft>
                          <a:spcPts val="0"/>
                        </a:spcAft>
                        <a:buSzPts val="1100"/>
                        <a:buChar char="-"/>
                      </a:pPr>
                      <a:r>
                        <a:rPr lang="de" sz="1100"/>
                        <a:t>Führungskraft/Fachbereich</a:t>
                      </a:r>
                      <a:endParaRPr sz="1100"/>
                    </a:p>
                    <a:p>
                      <a:pPr indent="-298450" lvl="0" marL="457200" rtl="0" algn="l">
                        <a:spcBef>
                          <a:spcPts val="0"/>
                        </a:spcBef>
                        <a:spcAft>
                          <a:spcPts val="0"/>
                        </a:spcAft>
                        <a:buSzPts val="1100"/>
                        <a:buChar char="-"/>
                      </a:pPr>
                      <a:r>
                        <a:rPr lang="de" sz="1100"/>
                        <a:t>Offizielle Begrüßung durch Geschäftsführung, Management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1188700">
                <a:tc>
                  <a:txBody>
                    <a:bodyPr/>
                    <a:lstStyle/>
                    <a:p>
                      <a:pPr indent="0" lvl="0" marL="0" rtl="0" algn="l">
                        <a:spcBef>
                          <a:spcPts val="0"/>
                        </a:spcBef>
                        <a:spcAft>
                          <a:spcPts val="0"/>
                        </a:spcAft>
                        <a:buNone/>
                      </a:pPr>
                      <a:r>
                        <a:rPr b="1" lang="de" sz="1100">
                          <a:solidFill>
                            <a:srgbClr val="00677F"/>
                          </a:solidFill>
                        </a:rPr>
                        <a:t>Unternehmenseinführung </a:t>
                      </a:r>
                      <a:r>
                        <a:rPr lang="de" sz="1100">
                          <a:solidFill>
                            <a:srgbClr val="1D1D1B"/>
                          </a:solidFill>
                        </a:rPr>
                        <a:t>zu folgenden Themen organisieren:</a:t>
                      </a:r>
                      <a:endParaRPr sz="1100">
                        <a:solidFill>
                          <a:srgbClr val="1D1D1B"/>
                        </a:solidFill>
                      </a:endParaRPr>
                    </a:p>
                    <a:p>
                      <a:pPr indent="-298450" lvl="0" marL="457200" rtl="0" algn="l">
                        <a:spcBef>
                          <a:spcPts val="0"/>
                        </a:spcBef>
                        <a:spcAft>
                          <a:spcPts val="0"/>
                        </a:spcAft>
                        <a:buSzPts val="1100"/>
                        <a:buChar char="-"/>
                      </a:pPr>
                      <a:r>
                        <a:rPr lang="de" sz="1100"/>
                        <a:t>Kultur/Mission/Vision/Werte</a:t>
                      </a:r>
                      <a:endParaRPr sz="1100"/>
                    </a:p>
                    <a:p>
                      <a:pPr indent="-298450" lvl="0" marL="457200" rtl="0" algn="l">
                        <a:spcBef>
                          <a:spcPts val="0"/>
                        </a:spcBef>
                        <a:spcAft>
                          <a:spcPts val="0"/>
                        </a:spcAft>
                        <a:buSzPts val="1100"/>
                        <a:buChar char="-"/>
                      </a:pPr>
                      <a:r>
                        <a:rPr lang="de" sz="1100"/>
                        <a:t>Unternehmensüberblick</a:t>
                      </a:r>
                      <a:endParaRPr sz="1100"/>
                    </a:p>
                    <a:p>
                      <a:pPr indent="-298450" lvl="0" marL="457200" rtl="0" algn="l">
                        <a:spcBef>
                          <a:spcPts val="0"/>
                        </a:spcBef>
                        <a:spcAft>
                          <a:spcPts val="0"/>
                        </a:spcAft>
                        <a:buSzPts val="1100"/>
                        <a:buChar char="-"/>
                      </a:pPr>
                      <a:r>
                        <a:rPr lang="de" sz="1100"/>
                        <a:t>Überblick Produkt/Dienstleistungen</a:t>
                      </a:r>
                      <a:endParaRPr sz="1100"/>
                    </a:p>
                    <a:p>
                      <a:pPr indent="-298450" lvl="0" marL="457200" rtl="0" algn="l">
                        <a:spcBef>
                          <a:spcPts val="0"/>
                        </a:spcBef>
                        <a:spcAft>
                          <a:spcPts val="0"/>
                        </a:spcAft>
                        <a:buSzPts val="1100"/>
                        <a:buChar char="-"/>
                      </a:pPr>
                      <a:r>
                        <a:rPr lang="de" sz="1100"/>
                        <a:t>Details zum Fachbereich</a:t>
                      </a:r>
                      <a:endParaRPr sz="1100"/>
                    </a:p>
                    <a:p>
                      <a:pPr indent="-298450" lvl="0" marL="457200" rtl="0" algn="l">
                        <a:spcBef>
                          <a:spcPts val="0"/>
                        </a:spcBef>
                        <a:spcAft>
                          <a:spcPts val="0"/>
                        </a:spcAft>
                        <a:buSzPts val="1100"/>
                        <a:buChar char="-"/>
                      </a:pPr>
                      <a:r>
                        <a:rPr lang="de" sz="1100"/>
                        <a:t>Arbeitszeitregelungen, Urlaub etc.</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518125">
                <a:tc>
                  <a:txBody>
                    <a:bodyPr/>
                    <a:lstStyle/>
                    <a:p>
                      <a:pPr indent="0" lvl="0" marL="0" rtl="0" algn="l">
                        <a:spcBef>
                          <a:spcPts val="0"/>
                        </a:spcBef>
                        <a:spcAft>
                          <a:spcPts val="0"/>
                        </a:spcAft>
                        <a:buNone/>
                      </a:pPr>
                      <a:r>
                        <a:rPr b="1" lang="de" sz="1100">
                          <a:solidFill>
                            <a:srgbClr val="00677F"/>
                          </a:solidFill>
                        </a:rPr>
                        <a:t>Formalitäten</a:t>
                      </a:r>
                      <a:endParaRPr b="1" sz="1100">
                        <a:solidFill>
                          <a:srgbClr val="00677F"/>
                        </a:solidFill>
                      </a:endParaRPr>
                    </a:p>
                    <a:p>
                      <a:pPr indent="-298450" lvl="0" marL="457200" rtl="0" algn="l">
                        <a:spcBef>
                          <a:spcPts val="0"/>
                        </a:spcBef>
                        <a:spcAft>
                          <a:spcPts val="0"/>
                        </a:spcAft>
                        <a:buSzPts val="1100"/>
                        <a:buChar char="-"/>
                      </a:pPr>
                      <a:r>
                        <a:rPr lang="de" sz="1100"/>
                        <a:t>Unterschriften einholen bzgl. Ausgabe von Zugangskarten und Schlüsseln, Datenschutz, Fotoerlaubnis etc.</a:t>
                      </a:r>
                      <a:endParaRPr sz="1100"/>
                    </a:p>
                    <a:p>
                      <a:pPr indent="-298450" lvl="0" marL="457200" rtl="0" algn="l">
                        <a:spcBef>
                          <a:spcPts val="0"/>
                        </a:spcBef>
                        <a:spcAft>
                          <a:spcPts val="0"/>
                        </a:spcAft>
                        <a:buSzPts val="1100"/>
                        <a:buChar char="-"/>
                      </a:pPr>
                      <a:r>
                        <a:rPr lang="de" sz="1100"/>
                        <a:t>Sicherheitsunterweisung</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518125">
                <a:tc>
                  <a:txBody>
                    <a:bodyPr/>
                    <a:lstStyle/>
                    <a:p>
                      <a:pPr indent="0" lvl="0" marL="0" rtl="0" algn="l">
                        <a:spcBef>
                          <a:spcPts val="0"/>
                        </a:spcBef>
                        <a:spcAft>
                          <a:spcPts val="0"/>
                        </a:spcAft>
                        <a:buNone/>
                      </a:pPr>
                      <a:r>
                        <a:rPr b="1" lang="de" sz="1100">
                          <a:solidFill>
                            <a:srgbClr val="00677F"/>
                          </a:solidFill>
                        </a:rPr>
                        <a:t>Unternehmensrundgang </a:t>
                      </a:r>
                      <a:r>
                        <a:rPr lang="de" sz="1100"/>
                        <a:t>um einen Überblick über das Unternehmen zu gewinnen. Je nach Unternehmensgröße zunächst Start mit der eigenen Abteilung und den wichtigsten Räumlichkeiten, dann weitere Gebäude stückweise über die nächsten Tage </a:t>
                      </a:r>
                      <a:r>
                        <a:rPr lang="de" sz="1100">
                          <a:solidFill>
                            <a:srgbClr val="000000"/>
                          </a:solidFill>
                        </a:rPr>
                        <a:t>erkunden</a:t>
                      </a:r>
                      <a:r>
                        <a:rPr lang="de" sz="1100"/>
                        <a:t>.</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853400">
                <a:tc>
                  <a:txBody>
                    <a:bodyPr/>
                    <a:lstStyle/>
                    <a:p>
                      <a:pPr indent="0" lvl="0" marL="0" rtl="0" algn="l">
                        <a:spcBef>
                          <a:spcPts val="0"/>
                        </a:spcBef>
                        <a:spcAft>
                          <a:spcPts val="0"/>
                        </a:spcAft>
                        <a:buNone/>
                      </a:pPr>
                      <a:r>
                        <a:rPr b="1" lang="de" sz="1100">
                          <a:solidFill>
                            <a:srgbClr val="00677F"/>
                          </a:solidFill>
                        </a:rPr>
                        <a:t>Abteilungsvorstellung </a:t>
                      </a:r>
                      <a:r>
                        <a:rPr lang="de" sz="1100"/>
                        <a:t>der Kolleg:innen, der Räumlichkeiten und Klärung der kurzfristig wichtigsten Fragen</a:t>
                      </a:r>
                      <a:endParaRPr sz="1100"/>
                    </a:p>
                    <a:p>
                      <a:pPr indent="-298450" lvl="0" marL="457200" rtl="0" algn="l">
                        <a:spcBef>
                          <a:spcPts val="0"/>
                        </a:spcBef>
                        <a:spcAft>
                          <a:spcPts val="0"/>
                        </a:spcAft>
                        <a:buSzPts val="1100"/>
                        <a:buChar char="-"/>
                      </a:pPr>
                      <a:r>
                        <a:rPr i="1" lang="de" sz="1100"/>
                        <a:t>Wo finde ich was? </a:t>
                      </a:r>
                      <a:r>
                        <a:rPr lang="de" sz="1100"/>
                        <a:t>und</a:t>
                      </a:r>
                      <a:endParaRPr sz="1100"/>
                    </a:p>
                    <a:p>
                      <a:pPr indent="-298450" lvl="0" marL="457200" rtl="0" algn="l">
                        <a:spcBef>
                          <a:spcPts val="0"/>
                        </a:spcBef>
                        <a:spcAft>
                          <a:spcPts val="0"/>
                        </a:spcAft>
                        <a:buSzPts val="1100"/>
                        <a:buChar char="-"/>
                      </a:pPr>
                      <a:r>
                        <a:rPr i="1" lang="de" sz="1100"/>
                        <a:t>Wer ist für was Ansprechpartner?</a:t>
                      </a:r>
                      <a:endParaRPr i="1"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Mittagessen </a:t>
                      </a:r>
                      <a:r>
                        <a:rPr lang="de" sz="1100">
                          <a:solidFill>
                            <a:srgbClr val="000000"/>
                          </a:solidFill>
                        </a:rPr>
                        <a:t>gemeinsam planen und als erstes kleines Teamevent verstehen</a:t>
                      </a:r>
                      <a:endParaRPr sz="1100">
                        <a:solidFill>
                          <a:srgbClr val="000000"/>
                        </a:solidFill>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
        <p:nvSpPr>
          <p:cNvPr id="138" name="Google Shape;138;p3"/>
          <p:cNvSpPr txBox="1"/>
          <p:nvPr/>
        </p:nvSpPr>
        <p:spPr>
          <a:xfrm>
            <a:off x="1171675" y="8971825"/>
            <a:ext cx="5917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200">
                <a:solidFill>
                  <a:srgbClr val="00677F"/>
                </a:solidFill>
                <a:latin typeface="Tahoma"/>
                <a:ea typeface="Tahoma"/>
                <a:cs typeface="Tahoma"/>
                <a:sym typeface="Tahoma"/>
              </a:rPr>
              <a:t>Wichtig ist die Kontaktaufnahme durch die Führungskraft zum Abschluss des ersten Tages: Bestehen noch akute Fragen? Wie ist der erste Eindruck? Wurden die Erwartungen des neuen Teammitglieds erfüllt?</a:t>
            </a:r>
            <a:endParaRPr b="1" sz="1200">
              <a:solidFill>
                <a:srgbClr val="00677F"/>
              </a:solidFill>
              <a:latin typeface="Tahoma"/>
              <a:ea typeface="Tahoma"/>
              <a:cs typeface="Tahoma"/>
              <a:sym typeface="Tahoma"/>
            </a:endParaRPr>
          </a:p>
        </p:txBody>
      </p:sp>
      <p:grpSp>
        <p:nvGrpSpPr>
          <p:cNvPr id="139" name="Google Shape;139;p3"/>
          <p:cNvGrpSpPr/>
          <p:nvPr/>
        </p:nvGrpSpPr>
        <p:grpSpPr>
          <a:xfrm>
            <a:off x="5107975" y="2798975"/>
            <a:ext cx="432000" cy="432000"/>
            <a:chOff x="4416950" y="1960775"/>
            <a:chExt cx="432000" cy="432000"/>
          </a:xfrm>
        </p:grpSpPr>
        <p:sp>
          <p:nvSpPr>
            <p:cNvPr id="140" name="Google Shape;140;p3"/>
            <p:cNvSpPr/>
            <p:nvPr/>
          </p:nvSpPr>
          <p:spPr>
            <a:xfrm>
              <a:off x="44169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3"/>
            <p:cNvPicPr preferRelativeResize="0"/>
            <p:nvPr/>
          </p:nvPicPr>
          <p:blipFill>
            <a:blip r:embed="rId3">
              <a:alphaModFix/>
            </a:blip>
            <a:stretch>
              <a:fillRect/>
            </a:stretch>
          </p:blipFill>
          <p:spPr>
            <a:xfrm>
              <a:off x="4488950" y="2032775"/>
              <a:ext cx="288000" cy="288000"/>
            </a:xfrm>
            <a:prstGeom prst="rect">
              <a:avLst/>
            </a:prstGeom>
            <a:noFill/>
            <a:ln>
              <a:noFill/>
            </a:ln>
          </p:spPr>
        </p:pic>
      </p:grpSp>
      <p:grpSp>
        <p:nvGrpSpPr>
          <p:cNvPr id="142" name="Google Shape;142;p3"/>
          <p:cNvGrpSpPr/>
          <p:nvPr/>
        </p:nvGrpSpPr>
        <p:grpSpPr>
          <a:xfrm>
            <a:off x="6481125" y="2798975"/>
            <a:ext cx="432000" cy="432000"/>
            <a:chOff x="6375250" y="1960775"/>
            <a:chExt cx="432000" cy="432000"/>
          </a:xfrm>
        </p:grpSpPr>
        <p:sp>
          <p:nvSpPr>
            <p:cNvPr id="143" name="Google Shape;143;p3"/>
            <p:cNvSpPr/>
            <p:nvPr/>
          </p:nvSpPr>
          <p:spPr>
            <a:xfrm>
              <a:off x="63752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3"/>
            <p:cNvPicPr preferRelativeResize="0"/>
            <p:nvPr/>
          </p:nvPicPr>
          <p:blipFill>
            <a:blip r:embed="rId4">
              <a:alphaModFix/>
            </a:blip>
            <a:stretch>
              <a:fillRect/>
            </a:stretch>
          </p:blipFill>
          <p:spPr>
            <a:xfrm>
              <a:off x="6447238" y="2032775"/>
              <a:ext cx="288000" cy="288000"/>
            </a:xfrm>
            <a:prstGeom prst="rect">
              <a:avLst/>
            </a:prstGeom>
            <a:noFill/>
            <a:ln>
              <a:noFill/>
            </a:ln>
          </p:spPr>
        </p:pic>
      </p:grpSp>
      <p:grpSp>
        <p:nvGrpSpPr>
          <p:cNvPr id="145" name="Google Shape;145;p3"/>
          <p:cNvGrpSpPr/>
          <p:nvPr/>
        </p:nvGrpSpPr>
        <p:grpSpPr>
          <a:xfrm>
            <a:off x="5794550" y="2798975"/>
            <a:ext cx="432000" cy="432000"/>
            <a:chOff x="5396100" y="1960775"/>
            <a:chExt cx="432000" cy="432000"/>
          </a:xfrm>
        </p:grpSpPr>
        <p:sp>
          <p:nvSpPr>
            <p:cNvPr id="146" name="Google Shape;146;p3"/>
            <p:cNvSpPr/>
            <p:nvPr/>
          </p:nvSpPr>
          <p:spPr>
            <a:xfrm>
              <a:off x="539610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3"/>
            <p:cNvPicPr preferRelativeResize="0"/>
            <p:nvPr/>
          </p:nvPicPr>
          <p:blipFill>
            <a:blip r:embed="rId5">
              <a:alphaModFix/>
            </a:blip>
            <a:stretch>
              <a:fillRect/>
            </a:stretch>
          </p:blipFill>
          <p:spPr>
            <a:xfrm>
              <a:off x="5486100" y="2050775"/>
              <a:ext cx="252000" cy="252000"/>
            </a:xfrm>
            <a:prstGeom prst="rect">
              <a:avLst/>
            </a:prstGeom>
            <a:noFill/>
            <a:ln>
              <a:noFill/>
            </a:ln>
          </p:spPr>
        </p:pic>
      </p:grpSp>
      <p:pic>
        <p:nvPicPr>
          <p:cNvPr id="148" name="Google Shape;148;p3"/>
          <p:cNvPicPr preferRelativeResize="0"/>
          <p:nvPr/>
        </p:nvPicPr>
        <p:blipFill>
          <a:blip r:embed="rId6">
            <a:alphaModFix/>
          </a:blip>
          <a:stretch>
            <a:fillRect/>
          </a:stretch>
        </p:blipFill>
        <p:spPr>
          <a:xfrm>
            <a:off x="625475" y="9143150"/>
            <a:ext cx="360000" cy="36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197bcf8432_0_39"/>
          <p:cNvSpPr txBox="1"/>
          <p:nvPr>
            <p:ph idx="4294967295" type="title"/>
          </p:nvPr>
        </p:nvSpPr>
        <p:spPr>
          <a:xfrm>
            <a:off x="468000" y="432000"/>
            <a:ext cx="4640100" cy="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Alle To Do's -</a:t>
            </a:r>
            <a:endParaRPr sz="2600"/>
          </a:p>
          <a:p>
            <a:pPr indent="0" lvl="0" marL="0" rtl="0" algn="l">
              <a:lnSpc>
                <a:spcPct val="100000"/>
              </a:lnSpc>
              <a:spcBef>
                <a:spcPts val="0"/>
              </a:spcBef>
              <a:spcAft>
                <a:spcPts val="0"/>
              </a:spcAft>
              <a:buSzPts val="2800"/>
              <a:buNone/>
            </a:pPr>
            <a:r>
              <a:rPr lang="de" sz="2600"/>
              <a:t>Während der ersten Arbeitswoche</a:t>
            </a:r>
            <a:endParaRPr sz="2600"/>
          </a:p>
          <a:p>
            <a:pPr indent="0" lvl="0" marL="0" rtl="0" algn="l">
              <a:lnSpc>
                <a:spcPct val="100000"/>
              </a:lnSpc>
              <a:spcBef>
                <a:spcPts val="0"/>
              </a:spcBef>
              <a:spcAft>
                <a:spcPts val="0"/>
              </a:spcAft>
              <a:buSzPts val="2800"/>
              <a:buNone/>
            </a:pPr>
            <a:r>
              <a:t/>
            </a:r>
            <a:endParaRPr sz="2600"/>
          </a:p>
          <a:p>
            <a:pPr indent="0" lvl="0" marL="0" rtl="0" algn="l">
              <a:lnSpc>
                <a:spcPct val="100000"/>
              </a:lnSpc>
              <a:spcBef>
                <a:spcPts val="0"/>
              </a:spcBef>
              <a:spcAft>
                <a:spcPts val="0"/>
              </a:spcAft>
              <a:buSzPts val="2800"/>
              <a:buNone/>
            </a:pPr>
            <a:r>
              <a:t/>
            </a:r>
            <a:endParaRPr sz="2600"/>
          </a:p>
        </p:txBody>
      </p:sp>
      <p:sp>
        <p:nvSpPr>
          <p:cNvPr id="154" name="Google Shape;154;g1197bcf8432_0_39"/>
          <p:cNvSpPr txBox="1"/>
          <p:nvPr>
            <p:ph idx="4294967295" type="body"/>
          </p:nvPr>
        </p:nvSpPr>
        <p:spPr>
          <a:xfrm>
            <a:off x="472950" y="1828625"/>
            <a:ext cx="6667200" cy="888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lang="de" sz="1200">
                <a:solidFill>
                  <a:schemeClr val="dk1"/>
                </a:solidFill>
              </a:rPr>
              <a:t>Die erste Arbeitswoche sollte im Zeichen der </a:t>
            </a:r>
            <a:r>
              <a:rPr b="1" lang="de" sz="1200">
                <a:solidFill>
                  <a:schemeClr val="dk1"/>
                </a:solidFill>
              </a:rPr>
              <a:t>sozialen Integration</a:t>
            </a:r>
            <a:r>
              <a:rPr lang="de" sz="1200">
                <a:solidFill>
                  <a:schemeClr val="dk1"/>
                </a:solidFill>
              </a:rPr>
              <a:t> und der </a:t>
            </a:r>
            <a:r>
              <a:rPr b="1" lang="de" sz="1200">
                <a:solidFill>
                  <a:schemeClr val="dk1"/>
                </a:solidFill>
              </a:rPr>
              <a:t>Identifikation mit dem Unternehmen und den Produkten/Dienstleistungen</a:t>
            </a:r>
            <a:r>
              <a:rPr lang="de" sz="1200">
                <a:solidFill>
                  <a:schemeClr val="dk1"/>
                </a:solidFill>
              </a:rPr>
              <a:t> stehen. Hierzu gehört auch, dass der:die neue Kollege:in sich schnell mit den zukünftigen Aufgaben vertraut machen kann und sich die gegenseitigen Erwartungen an die Zusammenarbeit klären.</a:t>
            </a:r>
            <a:endParaRPr sz="1200">
              <a:solidFill>
                <a:schemeClr val="dk1"/>
              </a:solidFill>
            </a:endParaRPr>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graphicFrame>
        <p:nvGraphicFramePr>
          <p:cNvPr id="155" name="Google Shape;155;g1197bcf8432_0_39"/>
          <p:cNvGraphicFramePr/>
          <p:nvPr/>
        </p:nvGraphicFramePr>
        <p:xfrm>
          <a:off x="625463" y="3365700"/>
          <a:ext cx="3000000" cy="3000000"/>
        </p:xfrm>
        <a:graphic>
          <a:graphicData uri="http://schemas.openxmlformats.org/drawingml/2006/table">
            <a:tbl>
              <a:tblPr>
                <a:noFill/>
                <a:tableStyleId>{D201E049-887F-4608-A668-67E56B1A9F1B}</a:tableStyleId>
              </a:tblPr>
              <a:tblGrid>
                <a:gridCol w="4359350"/>
                <a:gridCol w="688775"/>
                <a:gridCol w="688775"/>
                <a:gridCol w="688775"/>
              </a:tblGrid>
              <a:tr h="381000">
                <a:tc>
                  <a:txBody>
                    <a:bodyPr/>
                    <a:lstStyle/>
                    <a:p>
                      <a:pPr indent="0" lvl="0" marL="0" rtl="0" algn="l">
                        <a:spcBef>
                          <a:spcPts val="0"/>
                        </a:spcBef>
                        <a:spcAft>
                          <a:spcPts val="0"/>
                        </a:spcAft>
                        <a:buClr>
                          <a:srgbClr val="000000"/>
                        </a:buClr>
                        <a:buSzPts val="1100"/>
                        <a:buFont typeface="Arial"/>
                        <a:buNone/>
                      </a:pPr>
                      <a:r>
                        <a:rPr b="1" lang="de" sz="1100">
                          <a:solidFill>
                            <a:srgbClr val="00677F"/>
                          </a:solidFill>
                          <a:extLst>
                            <a:ext uri="http://customooxmlschemas.google.com/">
                              <go:slidesCustomData xmlns:go="http://customooxmlschemas.google.com/" textRoundtripDataId="10"/>
                            </a:ext>
                          </a:extLst>
                        </a:rPr>
                        <a:t>Onboarding-Gespräch</a:t>
                      </a:r>
                      <a:r>
                        <a:rPr lang="de" sz="1100">
                          <a:solidFill>
                            <a:srgbClr val="000000"/>
                          </a:solidFill>
                        </a:rPr>
                        <a:t> durch die Führungskraft, bei dem folgende Themen im Mittelpunkt stehen sollten</a:t>
                      </a:r>
                      <a:endParaRPr sz="1100">
                        <a:solidFill>
                          <a:srgbClr val="000000"/>
                        </a:solidFill>
                      </a:endParaRPr>
                    </a:p>
                    <a:p>
                      <a:pPr indent="-298450" lvl="0" marL="457200" rtl="0" algn="l">
                        <a:spcBef>
                          <a:spcPts val="0"/>
                        </a:spcBef>
                        <a:spcAft>
                          <a:spcPts val="0"/>
                        </a:spcAft>
                        <a:buClr>
                          <a:srgbClr val="000000"/>
                        </a:buClr>
                        <a:buSzPts val="1100"/>
                        <a:buChar char="-"/>
                      </a:pPr>
                      <a:r>
                        <a:rPr lang="de" sz="1100">
                          <a:solidFill>
                            <a:srgbClr val="000000"/>
                          </a:solidFill>
                        </a:rPr>
                        <a:t>Abfrage der ersten Eindrücke auf beiden Seiten</a:t>
                      </a:r>
                      <a:endParaRPr sz="1100">
                        <a:solidFill>
                          <a:srgbClr val="000000"/>
                        </a:solidFill>
                      </a:endParaRPr>
                    </a:p>
                    <a:p>
                      <a:pPr indent="-298450" lvl="0" marL="457200" rtl="0" algn="l">
                        <a:spcBef>
                          <a:spcPts val="0"/>
                        </a:spcBef>
                        <a:spcAft>
                          <a:spcPts val="0"/>
                        </a:spcAft>
                        <a:buClr>
                          <a:srgbClr val="000000"/>
                        </a:buClr>
                        <a:buSzPts val="1100"/>
                        <a:buChar char="-"/>
                      </a:pPr>
                      <a:r>
                        <a:rPr lang="de" sz="1100">
                          <a:solidFill>
                            <a:srgbClr val="000000"/>
                          </a:solidFill>
                        </a:rPr>
                        <a:t>Kommunikation von gegenseitigen Erwartungen und Bedürfnissen</a:t>
                      </a:r>
                      <a:endParaRPr sz="1100">
                        <a:solidFill>
                          <a:srgbClr val="000000"/>
                        </a:solidFill>
                      </a:endParaRPr>
                    </a:p>
                    <a:p>
                      <a:pPr indent="-298450" lvl="0" marL="457200" rtl="0" algn="l">
                        <a:spcBef>
                          <a:spcPts val="0"/>
                        </a:spcBef>
                        <a:spcAft>
                          <a:spcPts val="0"/>
                        </a:spcAft>
                        <a:buClr>
                          <a:srgbClr val="000000"/>
                        </a:buClr>
                        <a:buSzPts val="1100"/>
                        <a:buChar char="-"/>
                      </a:pPr>
                      <a:r>
                        <a:rPr lang="de" sz="1100">
                          <a:solidFill>
                            <a:srgbClr val="000000"/>
                          </a:solidFill>
                        </a:rPr>
                        <a:t>Absprache der ersten Aufgaben und Projekte</a:t>
                      </a:r>
                      <a:endParaRPr sz="1100">
                        <a:solidFill>
                          <a:srgbClr val="000000"/>
                        </a:solidFill>
                      </a:endParaRPr>
                    </a:p>
                    <a:p>
                      <a:pPr indent="-298450" lvl="0" marL="457200" rtl="0" algn="l">
                        <a:spcBef>
                          <a:spcPts val="0"/>
                        </a:spcBef>
                        <a:spcAft>
                          <a:spcPts val="0"/>
                        </a:spcAft>
                        <a:buClr>
                          <a:srgbClr val="000000"/>
                        </a:buClr>
                        <a:buSzPts val="1100"/>
                        <a:buChar char="-"/>
                      </a:pPr>
                      <a:r>
                        <a:rPr lang="de" sz="1100">
                          <a:solidFill>
                            <a:srgbClr val="000000"/>
                          </a:solidFill>
                        </a:rPr>
                        <a:t>Zielsetzungen definieren</a:t>
                      </a:r>
                      <a:endParaRPr sz="1100">
                        <a:solidFill>
                          <a:srgbClr val="000000"/>
                        </a:solidFill>
                      </a:endParaRPr>
                    </a:p>
                    <a:p>
                      <a:pPr indent="-298450" lvl="0" marL="457200" rtl="0" algn="l">
                        <a:spcBef>
                          <a:spcPts val="0"/>
                        </a:spcBef>
                        <a:spcAft>
                          <a:spcPts val="0"/>
                        </a:spcAft>
                        <a:buClr>
                          <a:srgbClr val="000000"/>
                        </a:buClr>
                        <a:buSzPts val="1100"/>
                        <a:buChar char="-"/>
                      </a:pPr>
                      <a:r>
                        <a:rPr lang="de" sz="1100">
                          <a:solidFill>
                            <a:srgbClr val="000000"/>
                          </a:solidFill>
                        </a:rPr>
                        <a:t>Optionen für die persönliche Weiterentwicklung</a:t>
                      </a:r>
                      <a:endParaRPr sz="1100">
                        <a:solidFill>
                          <a:srgbClr val="000000"/>
                        </a:solidFill>
                      </a:endParaRPr>
                    </a:p>
                    <a:p>
                      <a:pPr indent="0" lvl="0" marL="457200" rtl="0" algn="l">
                        <a:spcBef>
                          <a:spcPts val="1000"/>
                        </a:spcBef>
                        <a:spcAft>
                          <a:spcPts val="0"/>
                        </a:spcAft>
                        <a:buNone/>
                      </a:pPr>
                      <a:r>
                        <a:rPr lang="de" sz="1100">
                          <a:solidFill>
                            <a:srgbClr val="9E9E9E"/>
                          </a:solidFill>
                          <a:latin typeface="Tahoma"/>
                          <a:ea typeface="Tahoma"/>
                          <a:cs typeface="Tahoma"/>
                          <a:sym typeface="Tahoma"/>
                        </a:rPr>
                        <a:t>Mehr Details in unserem Terminplaner</a:t>
                      </a:r>
                      <a:endParaRPr sz="1100">
                        <a:solidFill>
                          <a:srgbClr val="9E9E9E"/>
                        </a:solidFill>
                        <a:latin typeface="Tahoma"/>
                        <a:ea typeface="Tahoma"/>
                        <a:cs typeface="Tahoma"/>
                        <a:sym typeface="Tahoma"/>
                      </a:endParaRPr>
                    </a:p>
                    <a:p>
                      <a:pPr indent="0" lvl="0" marL="457200" rtl="0" algn="l">
                        <a:spcBef>
                          <a:spcPts val="0"/>
                        </a:spcBef>
                        <a:spcAft>
                          <a:spcPts val="0"/>
                        </a:spcAft>
                        <a:buNone/>
                      </a:pPr>
                      <a:r>
                        <a:rPr lang="de" sz="1100">
                          <a:solidFill>
                            <a:srgbClr val="9E9E9E"/>
                          </a:solidFill>
                          <a:highlight>
                            <a:srgbClr val="FFFFFF"/>
                          </a:highlight>
                          <a:latin typeface="Tahoma"/>
                          <a:ea typeface="Tahoma"/>
                          <a:cs typeface="Tahoma"/>
                          <a:sym typeface="Tahoma"/>
                        </a:rPr>
                        <a:t>"Wichtige Termine in den ersten 60 Tagen"</a:t>
                      </a:r>
                      <a:endParaRPr sz="1100">
                        <a:solidFill>
                          <a:srgbClr val="000000"/>
                        </a:solidFill>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extLst>
                            <a:ext uri="http://customooxmlschemas.google.com/">
                              <go:slidesCustomData xmlns:go="http://customooxmlschemas.google.com/" textRoundtripDataId="11"/>
                            </a:ext>
                          </a:extLst>
                        </a:rPr>
                        <a:t>Team-Onboarding</a:t>
                      </a:r>
                      <a:r>
                        <a:rPr b="1" lang="de" sz="1100">
                          <a:solidFill>
                            <a:srgbClr val="00677F"/>
                          </a:solidFill>
                        </a:rPr>
                        <a:t> </a:t>
                      </a:r>
                      <a:r>
                        <a:rPr lang="de" sz="1100"/>
                        <a:t>bei dem jede:r Kollege:in die eigenen Aufgabenbereiche, Themen und Verantwortlichkeiten detaillierter vorstellt und sich Zeit für ein persönliches Kennenlernen nimmt</a:t>
                      </a:r>
                      <a:endParaRPr sz="1100"/>
                    </a:p>
                    <a:p>
                      <a:pPr indent="0" lvl="0" marL="450000" rtl="0" algn="l">
                        <a:spcBef>
                          <a:spcPts val="1000"/>
                        </a:spcBef>
                        <a:spcAft>
                          <a:spcPts val="0"/>
                        </a:spcAft>
                        <a:buClr>
                          <a:srgbClr val="000000"/>
                        </a:buClr>
                        <a:buSzPts val="1100"/>
                        <a:buFont typeface="Arial"/>
                        <a:buNone/>
                      </a:pPr>
                      <a:r>
                        <a:rPr lang="de" sz="1100">
                          <a:solidFill>
                            <a:srgbClr val="9E9E9E"/>
                          </a:solidFill>
                          <a:latin typeface="Tahoma"/>
                          <a:ea typeface="Tahoma"/>
                          <a:cs typeface="Tahoma"/>
                          <a:sym typeface="Tahoma"/>
                        </a:rPr>
                        <a:t>Mehr Details in unserem Terminplaner</a:t>
                      </a:r>
                      <a:endParaRPr sz="1100">
                        <a:solidFill>
                          <a:srgbClr val="9E9E9E"/>
                        </a:solidFill>
                        <a:latin typeface="Tahoma"/>
                        <a:ea typeface="Tahoma"/>
                        <a:cs typeface="Tahoma"/>
                        <a:sym typeface="Tahoma"/>
                      </a:endParaRPr>
                    </a:p>
                    <a:p>
                      <a:pPr indent="0" lvl="0" marL="450000" rtl="0" algn="l">
                        <a:spcBef>
                          <a:spcPts val="0"/>
                        </a:spcBef>
                        <a:spcAft>
                          <a:spcPts val="0"/>
                        </a:spcAft>
                        <a:buClr>
                          <a:srgbClr val="000000"/>
                        </a:buClr>
                        <a:buSzPts val="1100"/>
                        <a:buFont typeface="Arial"/>
                        <a:buNone/>
                      </a:pPr>
                      <a:r>
                        <a:rPr lang="de" sz="1100">
                          <a:solidFill>
                            <a:srgbClr val="9E9E9E"/>
                          </a:solidFill>
                          <a:highlight>
                            <a:srgbClr val="FFFFFF"/>
                          </a:highlight>
                          <a:latin typeface="Tahoma"/>
                          <a:ea typeface="Tahoma"/>
                          <a:cs typeface="Tahoma"/>
                          <a:sym typeface="Tahoma"/>
                        </a:rPr>
                        <a:t>"Wichtige Termine in den ersten 60 Tagen"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Vorstellung </a:t>
                      </a:r>
                      <a:r>
                        <a:rPr lang="de" sz="1100"/>
                        <a:t>der Produkte oder Dienstleistungen im Detail, damit sich neue Kolleg:innen aus sämtlichen Fachgebieten mit dem Unternehmen identifizieren können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extLst>
                            <a:ext uri="http://customooxmlschemas.google.com/">
                              <go:slidesCustomData xmlns:go="http://customooxmlschemas.google.com/" textRoundtripDataId="12"/>
                            </a:ext>
                          </a:extLst>
                        </a:rPr>
                        <a:t>Unternehmensvorgaben </a:t>
                      </a:r>
                      <a:r>
                        <a:rPr lang="de" sz="1100"/>
                        <a:t>bezüglich der Erwartungshaltung hinsichtlich der Vertretung von Unternehmenswerten, der Fehlerkultur und dem Verhalten im Bereich Social Media frühzeitig und umfänglich </a:t>
                      </a:r>
                      <a:r>
                        <a:rPr lang="de" sz="1100">
                          <a:extLst>
                            <a:ext uri="http://customooxmlschemas.google.com/">
                              <go:slidesCustomData xmlns:go="http://customooxmlschemas.google.com/" textRoundtripDataId="13"/>
                            </a:ext>
                          </a:extLst>
                        </a:rPr>
                        <a:t>mitgeben</a:t>
                      </a:r>
                      <a:endParaRPr sz="1100"/>
                    </a:p>
                    <a:p>
                      <a:pPr indent="0" lvl="0" marL="450000" rtl="0" algn="l">
                        <a:spcBef>
                          <a:spcPts val="1000"/>
                        </a:spcBef>
                        <a:spcAft>
                          <a:spcPts val="0"/>
                        </a:spcAft>
                        <a:buClr>
                          <a:schemeClr val="dk1"/>
                        </a:buClr>
                        <a:buSzPts val="1100"/>
                        <a:buFont typeface="Arial"/>
                        <a:buNone/>
                      </a:pPr>
                      <a:r>
                        <a:rPr lang="de" sz="1100">
                          <a:solidFill>
                            <a:srgbClr val="9E9E9E"/>
                          </a:solidFill>
                          <a:latin typeface="Tahoma"/>
                          <a:ea typeface="Tahoma"/>
                          <a:cs typeface="Tahoma"/>
                          <a:sym typeface="Tahoma"/>
                        </a:rPr>
                        <a:t>Umsetzungstipps hierzu in unserem Whitepaper</a:t>
                      </a:r>
                      <a:endParaRPr sz="1100">
                        <a:solidFill>
                          <a:srgbClr val="9E9E9E"/>
                        </a:solidFill>
                        <a:latin typeface="Tahoma"/>
                        <a:ea typeface="Tahoma"/>
                        <a:cs typeface="Tahoma"/>
                        <a:sym typeface="Tahoma"/>
                      </a:endParaRPr>
                    </a:p>
                    <a:p>
                      <a:pPr indent="0" lvl="0" marL="450000" rtl="0" algn="l">
                        <a:spcBef>
                          <a:spcPts val="0"/>
                        </a:spcBef>
                        <a:spcAft>
                          <a:spcPts val="0"/>
                        </a:spcAft>
                        <a:buClr>
                          <a:schemeClr val="dk1"/>
                        </a:buClr>
                        <a:buSzPts val="1100"/>
                        <a:buFont typeface="Arial"/>
                        <a:buNone/>
                      </a:pPr>
                      <a:r>
                        <a:rPr lang="de" sz="1100">
                          <a:solidFill>
                            <a:srgbClr val="9E9E9E"/>
                          </a:solidFill>
                          <a:highlight>
                            <a:schemeClr val="lt1"/>
                          </a:highlight>
                          <a:latin typeface="Tahoma"/>
                          <a:ea typeface="Tahoma"/>
                          <a:cs typeface="Tahoma"/>
                          <a:sym typeface="Tahoma"/>
                        </a:rPr>
                        <a:t>"Standard Trainings"</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grpSp>
        <p:nvGrpSpPr>
          <p:cNvPr id="156" name="Google Shape;156;g1197bcf8432_0_39"/>
          <p:cNvGrpSpPr/>
          <p:nvPr/>
        </p:nvGrpSpPr>
        <p:grpSpPr>
          <a:xfrm>
            <a:off x="5107975" y="2875175"/>
            <a:ext cx="432000" cy="432000"/>
            <a:chOff x="4416950" y="1960775"/>
            <a:chExt cx="432000" cy="432000"/>
          </a:xfrm>
        </p:grpSpPr>
        <p:sp>
          <p:nvSpPr>
            <p:cNvPr id="157" name="Google Shape;157;g1197bcf8432_0_39"/>
            <p:cNvSpPr/>
            <p:nvPr/>
          </p:nvSpPr>
          <p:spPr>
            <a:xfrm>
              <a:off x="44169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g1197bcf8432_0_39"/>
            <p:cNvPicPr preferRelativeResize="0"/>
            <p:nvPr/>
          </p:nvPicPr>
          <p:blipFill>
            <a:blip r:embed="rId3">
              <a:alphaModFix/>
            </a:blip>
            <a:stretch>
              <a:fillRect/>
            </a:stretch>
          </p:blipFill>
          <p:spPr>
            <a:xfrm>
              <a:off x="4488950" y="2032775"/>
              <a:ext cx="288000" cy="288000"/>
            </a:xfrm>
            <a:prstGeom prst="rect">
              <a:avLst/>
            </a:prstGeom>
            <a:noFill/>
            <a:ln>
              <a:noFill/>
            </a:ln>
          </p:spPr>
        </p:pic>
      </p:grpSp>
      <p:grpSp>
        <p:nvGrpSpPr>
          <p:cNvPr id="159" name="Google Shape;159;g1197bcf8432_0_39"/>
          <p:cNvGrpSpPr/>
          <p:nvPr/>
        </p:nvGrpSpPr>
        <p:grpSpPr>
          <a:xfrm>
            <a:off x="6481125" y="2875175"/>
            <a:ext cx="432000" cy="432000"/>
            <a:chOff x="6375250" y="1960775"/>
            <a:chExt cx="432000" cy="432000"/>
          </a:xfrm>
        </p:grpSpPr>
        <p:sp>
          <p:nvSpPr>
            <p:cNvPr id="160" name="Google Shape;160;g1197bcf8432_0_39"/>
            <p:cNvSpPr/>
            <p:nvPr/>
          </p:nvSpPr>
          <p:spPr>
            <a:xfrm>
              <a:off x="63752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g1197bcf8432_0_39"/>
            <p:cNvPicPr preferRelativeResize="0"/>
            <p:nvPr/>
          </p:nvPicPr>
          <p:blipFill>
            <a:blip r:embed="rId4">
              <a:alphaModFix/>
            </a:blip>
            <a:stretch>
              <a:fillRect/>
            </a:stretch>
          </p:blipFill>
          <p:spPr>
            <a:xfrm>
              <a:off x="6447238" y="2032775"/>
              <a:ext cx="288000" cy="288000"/>
            </a:xfrm>
            <a:prstGeom prst="rect">
              <a:avLst/>
            </a:prstGeom>
            <a:noFill/>
            <a:ln>
              <a:noFill/>
            </a:ln>
          </p:spPr>
        </p:pic>
      </p:grpSp>
      <p:grpSp>
        <p:nvGrpSpPr>
          <p:cNvPr id="162" name="Google Shape;162;g1197bcf8432_0_39"/>
          <p:cNvGrpSpPr/>
          <p:nvPr/>
        </p:nvGrpSpPr>
        <p:grpSpPr>
          <a:xfrm>
            <a:off x="5794550" y="2875175"/>
            <a:ext cx="432000" cy="432000"/>
            <a:chOff x="5396100" y="1960775"/>
            <a:chExt cx="432000" cy="432000"/>
          </a:xfrm>
        </p:grpSpPr>
        <p:sp>
          <p:nvSpPr>
            <p:cNvPr id="163" name="Google Shape;163;g1197bcf8432_0_39"/>
            <p:cNvSpPr/>
            <p:nvPr/>
          </p:nvSpPr>
          <p:spPr>
            <a:xfrm>
              <a:off x="539610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g1197bcf8432_0_39"/>
            <p:cNvPicPr preferRelativeResize="0"/>
            <p:nvPr/>
          </p:nvPicPr>
          <p:blipFill>
            <a:blip r:embed="rId5">
              <a:alphaModFix/>
            </a:blip>
            <a:stretch>
              <a:fillRect/>
            </a:stretch>
          </p:blipFill>
          <p:spPr>
            <a:xfrm>
              <a:off x="5486100" y="2050775"/>
              <a:ext cx="252000" cy="252000"/>
            </a:xfrm>
            <a:prstGeom prst="rect">
              <a:avLst/>
            </a:prstGeom>
            <a:noFill/>
            <a:ln>
              <a:noFill/>
            </a:ln>
          </p:spPr>
        </p:pic>
      </p:grpSp>
      <p:pic>
        <p:nvPicPr>
          <p:cNvPr id="165" name="Google Shape;165;g1197bcf8432_0_39"/>
          <p:cNvPicPr preferRelativeResize="0"/>
          <p:nvPr/>
        </p:nvPicPr>
        <p:blipFill>
          <a:blip r:embed="rId6">
            <a:alphaModFix/>
          </a:blip>
          <a:stretch>
            <a:fillRect/>
          </a:stretch>
        </p:blipFill>
        <p:spPr>
          <a:xfrm>
            <a:off x="839950" y="4940950"/>
            <a:ext cx="269825" cy="269825"/>
          </a:xfrm>
          <a:prstGeom prst="rect">
            <a:avLst/>
          </a:prstGeom>
          <a:noFill/>
          <a:ln>
            <a:noFill/>
          </a:ln>
        </p:spPr>
      </p:pic>
      <p:pic>
        <p:nvPicPr>
          <p:cNvPr id="166" name="Google Shape;166;g1197bcf8432_0_39"/>
          <p:cNvPicPr preferRelativeResize="0"/>
          <p:nvPr/>
        </p:nvPicPr>
        <p:blipFill>
          <a:blip r:embed="rId6">
            <a:alphaModFix/>
          </a:blip>
          <a:stretch>
            <a:fillRect/>
          </a:stretch>
        </p:blipFill>
        <p:spPr>
          <a:xfrm>
            <a:off x="839950" y="6087675"/>
            <a:ext cx="269825" cy="269825"/>
          </a:xfrm>
          <a:prstGeom prst="rect">
            <a:avLst/>
          </a:prstGeom>
          <a:noFill/>
          <a:ln>
            <a:noFill/>
          </a:ln>
        </p:spPr>
      </p:pic>
      <p:sp>
        <p:nvSpPr>
          <p:cNvPr id="167" name="Google Shape;167;g1197bcf8432_0_39"/>
          <p:cNvSpPr txBox="1"/>
          <p:nvPr/>
        </p:nvSpPr>
        <p:spPr>
          <a:xfrm>
            <a:off x="1181375" y="8807450"/>
            <a:ext cx="5907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200">
                <a:solidFill>
                  <a:srgbClr val="00677F"/>
                </a:solidFill>
                <a:latin typeface="Tahoma"/>
                <a:ea typeface="Tahoma"/>
                <a:cs typeface="Tahoma"/>
                <a:sym typeface="Tahoma"/>
              </a:rPr>
              <a:t>Ist der:die neue Kollege:in schon angekommen? Erkennbar ist dies daran, wie hoch die Identifizierung mit dem Unternehmen bereits ist, zum Beispiel in der Verwendung von “wir”. Es zeigt sich auch im Gespräch über Ideen, Visionen und Zukunftspläne des:der Neuen für sich in der Firma. </a:t>
            </a:r>
            <a:endParaRPr b="1" sz="1200">
              <a:solidFill>
                <a:srgbClr val="00677F"/>
              </a:solidFill>
              <a:latin typeface="Tahoma"/>
              <a:ea typeface="Tahoma"/>
              <a:cs typeface="Tahoma"/>
              <a:sym typeface="Tahoma"/>
            </a:endParaRPr>
          </a:p>
        </p:txBody>
      </p:sp>
      <p:pic>
        <p:nvPicPr>
          <p:cNvPr id="168" name="Google Shape;168;g1197bcf8432_0_39"/>
          <p:cNvPicPr preferRelativeResize="0"/>
          <p:nvPr/>
        </p:nvPicPr>
        <p:blipFill>
          <a:blip r:embed="rId7">
            <a:alphaModFix/>
          </a:blip>
          <a:stretch>
            <a:fillRect/>
          </a:stretch>
        </p:blipFill>
        <p:spPr>
          <a:xfrm>
            <a:off x="625463" y="9089150"/>
            <a:ext cx="360000" cy="360000"/>
          </a:xfrm>
          <a:prstGeom prst="rect">
            <a:avLst/>
          </a:prstGeom>
          <a:noFill/>
          <a:ln>
            <a:noFill/>
          </a:ln>
        </p:spPr>
      </p:pic>
      <p:pic>
        <p:nvPicPr>
          <p:cNvPr id="169" name="Google Shape;169;g1197bcf8432_0_39"/>
          <p:cNvPicPr preferRelativeResize="0"/>
          <p:nvPr/>
        </p:nvPicPr>
        <p:blipFill>
          <a:blip r:embed="rId6">
            <a:alphaModFix/>
          </a:blip>
          <a:stretch>
            <a:fillRect/>
          </a:stretch>
        </p:blipFill>
        <p:spPr>
          <a:xfrm>
            <a:off x="839950" y="8107225"/>
            <a:ext cx="269825" cy="26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idx="4294967295" type="title"/>
          </p:nvPr>
        </p:nvSpPr>
        <p:spPr>
          <a:xfrm>
            <a:off x="215400" y="468000"/>
            <a:ext cx="4939500" cy="1369800"/>
          </a:xfrm>
          <a:prstGeom prst="rect">
            <a:avLst/>
          </a:prstGeom>
          <a:noFill/>
          <a:ln>
            <a:noFill/>
          </a:ln>
        </p:spPr>
        <p:txBody>
          <a:bodyPr anchorCtr="0" anchor="t" bIns="91425" lIns="91425" spcFirstLastPara="1" rIns="91425" wrap="square" tIns="91425">
            <a:noAutofit/>
          </a:bodyPr>
          <a:lstStyle/>
          <a:p>
            <a:pPr indent="-20116" lvl="0" marL="77020" marR="26182" rtl="0" algn="l">
              <a:lnSpc>
                <a:spcPct val="98918"/>
              </a:lnSpc>
              <a:spcBef>
                <a:spcPts val="0"/>
              </a:spcBef>
              <a:spcAft>
                <a:spcPts val="0"/>
              </a:spcAft>
              <a:buClr>
                <a:schemeClr val="dk1"/>
              </a:buClr>
              <a:buSzPts val="1100"/>
              <a:buFont typeface="Arial"/>
              <a:buNone/>
            </a:pPr>
            <a:r>
              <a:rPr lang="de" sz="2600"/>
              <a:t>Alle To Do's -</a:t>
            </a:r>
            <a:endParaRPr sz="2600"/>
          </a:p>
          <a:p>
            <a:pPr indent="-20116" lvl="0" marL="77020" marR="26182" rtl="0" algn="l">
              <a:lnSpc>
                <a:spcPct val="98918"/>
              </a:lnSpc>
              <a:spcBef>
                <a:spcPts val="0"/>
              </a:spcBef>
              <a:spcAft>
                <a:spcPts val="0"/>
              </a:spcAft>
              <a:buClr>
                <a:schemeClr val="dk1"/>
              </a:buClr>
              <a:buSzPts val="1100"/>
              <a:buFont typeface="Arial"/>
              <a:buNone/>
            </a:pPr>
            <a:r>
              <a:rPr lang="de" sz="2600"/>
              <a:t>Während der ersten Arbeitswoche</a:t>
            </a:r>
            <a:endParaRPr sz="2600"/>
          </a:p>
          <a:p>
            <a:pPr indent="-20116" lvl="0" marL="77020" marR="26181" rtl="0" algn="l">
              <a:lnSpc>
                <a:spcPct val="98918"/>
              </a:lnSpc>
              <a:spcBef>
                <a:spcPts val="0"/>
              </a:spcBef>
              <a:spcAft>
                <a:spcPts val="0"/>
              </a:spcAft>
              <a:buClr>
                <a:schemeClr val="dk1"/>
              </a:buClr>
              <a:buSzPts val="1100"/>
              <a:buFont typeface="Arial"/>
              <a:buNone/>
            </a:pPr>
            <a:r>
              <a:t/>
            </a:r>
            <a:endParaRPr sz="2600"/>
          </a:p>
        </p:txBody>
      </p:sp>
      <p:graphicFrame>
        <p:nvGraphicFramePr>
          <p:cNvPr id="175" name="Google Shape;175;p4"/>
          <p:cNvGraphicFramePr/>
          <p:nvPr/>
        </p:nvGraphicFramePr>
        <p:xfrm>
          <a:off x="625463" y="2527500"/>
          <a:ext cx="3000000" cy="3000000"/>
        </p:xfrm>
        <a:graphic>
          <a:graphicData uri="http://schemas.openxmlformats.org/drawingml/2006/table">
            <a:tbl>
              <a:tblPr>
                <a:noFill/>
                <a:tableStyleId>{D201E049-887F-4608-A668-67E56B1A9F1B}</a:tableStyleId>
              </a:tblPr>
              <a:tblGrid>
                <a:gridCol w="4359350"/>
                <a:gridCol w="688775"/>
                <a:gridCol w="688775"/>
                <a:gridCol w="688775"/>
              </a:tblGrid>
              <a:tr h="381000">
                <a:tc>
                  <a:txBody>
                    <a:bodyPr/>
                    <a:lstStyle/>
                    <a:p>
                      <a:pPr indent="0" lvl="0" marL="0" rtl="0" algn="l">
                        <a:spcBef>
                          <a:spcPts val="0"/>
                        </a:spcBef>
                        <a:spcAft>
                          <a:spcPts val="0"/>
                        </a:spcAft>
                        <a:buNone/>
                      </a:pPr>
                      <a:r>
                        <a:rPr b="1" lang="de" sz="1100">
                          <a:solidFill>
                            <a:srgbClr val="00677F"/>
                          </a:solidFill>
                        </a:rPr>
                        <a:t>Technik </a:t>
                      </a:r>
                      <a:r>
                        <a:rPr lang="de" sz="1100"/>
                        <a:t>wie Hardware, Software, Clouds und spezielle Unternehmenslösungen vorstellen, Hilfestellung anbieten und Hilfeoptionen aufzeigen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Start </a:t>
                      </a:r>
                      <a:r>
                        <a:rPr lang="de" sz="1100"/>
                        <a:t>mit ersten Aufgaben und Projekten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Stärkung </a:t>
                      </a:r>
                      <a:r>
                        <a:rPr lang="de" sz="1100"/>
                        <a:t>des Teams durch Fortführen gemeinsamer Mittagessen/ Kaffeepausen und Anknüpfen an möglichen Gemeinsamkeiten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Austausch </a:t>
                      </a:r>
                      <a:r>
                        <a:rPr lang="de" sz="1100"/>
                        <a:t>mit dem Onboarding Buddy fördern, um wichtige Kontakte zu knüpfen und ein Netzwerk aufzubauen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Mitarbeiterfoto für die offizielle Verwendung </a:t>
                      </a:r>
                      <a:r>
                        <a:rPr lang="de" sz="1100"/>
                        <a:t>erstellen, um die Identifikation mit dem Unternehmen zu erhöhen und das Gesicht des neuen Teammitglieds unternehmensweit und auch bei Kunden bekannt zu machen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
        <p:nvSpPr>
          <p:cNvPr id="176" name="Google Shape;176;p4"/>
          <p:cNvSpPr txBox="1"/>
          <p:nvPr/>
        </p:nvSpPr>
        <p:spPr>
          <a:xfrm>
            <a:off x="1109775" y="6118775"/>
            <a:ext cx="6006600" cy="240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de" sz="1200">
                <a:solidFill>
                  <a:srgbClr val="00677F"/>
                </a:solidFill>
                <a:latin typeface="Tahoma"/>
                <a:ea typeface="Tahoma"/>
                <a:cs typeface="Tahoma"/>
                <a:sym typeface="Tahoma"/>
              </a:rPr>
              <a:t>Die soziale Integration und die Entstehung des Teamgefüges sind Prozesse, die nicht nach den ersten Wochen abgeschlossen sind. Es ist jedoch möglich, gute Beziehungen am Arbeitsplatz nachhaltig und unkompliziert zu fördern. </a:t>
            </a:r>
            <a:r>
              <a:rPr b="1" lang="de" sz="1200">
                <a:solidFill>
                  <a:srgbClr val="00677F"/>
                </a:solidFill>
                <a:latin typeface="Tahoma"/>
                <a:ea typeface="Tahoma"/>
                <a:cs typeface="Tahoma"/>
                <a:sym typeface="Tahoma"/>
                <a:extLst>
                  <a:ext uri="http://customooxmlschemas.google.com/">
                    <go:slidesCustomData xmlns:go="http://customooxmlschemas.google.com/" textRoundtripDataId="14"/>
                  </a:ext>
                </a:extLst>
              </a:rPr>
              <a:t>Zum</a:t>
            </a:r>
            <a:r>
              <a:rPr b="1" lang="de" sz="1200">
                <a:solidFill>
                  <a:srgbClr val="00677F"/>
                </a:solidFill>
                <a:latin typeface="Tahoma"/>
                <a:ea typeface="Tahoma"/>
                <a:cs typeface="Tahoma"/>
                <a:sym typeface="Tahoma"/>
              </a:rPr>
              <a:t> Beispiel können Führungspersonen Impulse zur Zusammenarbeit oder zum Austausch geben, beispielsweise auch, indem ein Budget zur Verfügung gestellt wird.</a:t>
            </a:r>
            <a:endParaRPr b="1" sz="1200">
              <a:solidFill>
                <a:srgbClr val="00677F"/>
              </a:solidFill>
              <a:latin typeface="Tahoma"/>
              <a:ea typeface="Tahoma"/>
              <a:cs typeface="Tahoma"/>
              <a:sym typeface="Tahoma"/>
            </a:endParaRPr>
          </a:p>
          <a:p>
            <a:pPr indent="0" lvl="0" marL="0" marR="0" rtl="0" algn="l">
              <a:lnSpc>
                <a:spcPct val="115000"/>
              </a:lnSpc>
              <a:spcBef>
                <a:spcPts val="1000"/>
              </a:spcBef>
              <a:spcAft>
                <a:spcPts val="1000"/>
              </a:spcAft>
              <a:buNone/>
            </a:pPr>
            <a:r>
              <a:rPr b="1" lang="de" sz="1200">
                <a:solidFill>
                  <a:srgbClr val="00677F"/>
                </a:solidFill>
                <a:latin typeface="Tahoma"/>
                <a:ea typeface="Tahoma"/>
                <a:cs typeface="Tahoma"/>
                <a:sym typeface="Tahoma"/>
              </a:rPr>
              <a:t>Ob eine private Verbindung unter den Teammitgliedern entsteht, ist jedoch eine individuelle Entwicklung und auch nicht durch jede Einzelperson gewünscht. Es ist also Feingefühl geboten, wenn seitens der Führungsperson Treffen im privaten Rahmen angeregt werden.</a:t>
            </a:r>
            <a:endParaRPr b="1" sz="1200">
              <a:solidFill>
                <a:srgbClr val="00677F"/>
              </a:solidFill>
              <a:latin typeface="Tahoma"/>
              <a:ea typeface="Tahoma"/>
              <a:cs typeface="Tahoma"/>
              <a:sym typeface="Tahoma"/>
            </a:endParaRPr>
          </a:p>
        </p:txBody>
      </p:sp>
      <p:grpSp>
        <p:nvGrpSpPr>
          <p:cNvPr id="177" name="Google Shape;177;p4"/>
          <p:cNvGrpSpPr/>
          <p:nvPr/>
        </p:nvGrpSpPr>
        <p:grpSpPr>
          <a:xfrm>
            <a:off x="5107975" y="2036975"/>
            <a:ext cx="432000" cy="432000"/>
            <a:chOff x="4416950" y="1960775"/>
            <a:chExt cx="432000" cy="432000"/>
          </a:xfrm>
        </p:grpSpPr>
        <p:sp>
          <p:nvSpPr>
            <p:cNvPr id="178" name="Google Shape;178;p4"/>
            <p:cNvSpPr/>
            <p:nvPr/>
          </p:nvSpPr>
          <p:spPr>
            <a:xfrm>
              <a:off x="44169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p:cNvPicPr preferRelativeResize="0"/>
            <p:nvPr/>
          </p:nvPicPr>
          <p:blipFill>
            <a:blip r:embed="rId3">
              <a:alphaModFix/>
            </a:blip>
            <a:stretch>
              <a:fillRect/>
            </a:stretch>
          </p:blipFill>
          <p:spPr>
            <a:xfrm>
              <a:off x="4488950" y="2032775"/>
              <a:ext cx="288000" cy="288000"/>
            </a:xfrm>
            <a:prstGeom prst="rect">
              <a:avLst/>
            </a:prstGeom>
            <a:noFill/>
            <a:ln>
              <a:noFill/>
            </a:ln>
          </p:spPr>
        </p:pic>
      </p:grpSp>
      <p:grpSp>
        <p:nvGrpSpPr>
          <p:cNvPr id="180" name="Google Shape;180;p4"/>
          <p:cNvGrpSpPr/>
          <p:nvPr/>
        </p:nvGrpSpPr>
        <p:grpSpPr>
          <a:xfrm>
            <a:off x="6481125" y="2036975"/>
            <a:ext cx="432000" cy="432000"/>
            <a:chOff x="6375250" y="1960775"/>
            <a:chExt cx="432000" cy="432000"/>
          </a:xfrm>
        </p:grpSpPr>
        <p:sp>
          <p:nvSpPr>
            <p:cNvPr id="181" name="Google Shape;181;p4"/>
            <p:cNvSpPr/>
            <p:nvPr/>
          </p:nvSpPr>
          <p:spPr>
            <a:xfrm>
              <a:off x="63752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4"/>
            <p:cNvPicPr preferRelativeResize="0"/>
            <p:nvPr/>
          </p:nvPicPr>
          <p:blipFill>
            <a:blip r:embed="rId4">
              <a:alphaModFix/>
            </a:blip>
            <a:stretch>
              <a:fillRect/>
            </a:stretch>
          </p:blipFill>
          <p:spPr>
            <a:xfrm>
              <a:off x="6447238" y="2032775"/>
              <a:ext cx="288000" cy="288000"/>
            </a:xfrm>
            <a:prstGeom prst="rect">
              <a:avLst/>
            </a:prstGeom>
            <a:noFill/>
            <a:ln>
              <a:noFill/>
            </a:ln>
          </p:spPr>
        </p:pic>
      </p:grpSp>
      <p:grpSp>
        <p:nvGrpSpPr>
          <p:cNvPr id="183" name="Google Shape;183;p4"/>
          <p:cNvGrpSpPr/>
          <p:nvPr/>
        </p:nvGrpSpPr>
        <p:grpSpPr>
          <a:xfrm>
            <a:off x="5794550" y="2036975"/>
            <a:ext cx="432000" cy="432000"/>
            <a:chOff x="5396100" y="1960775"/>
            <a:chExt cx="432000" cy="432000"/>
          </a:xfrm>
        </p:grpSpPr>
        <p:sp>
          <p:nvSpPr>
            <p:cNvPr id="184" name="Google Shape;184;p4"/>
            <p:cNvSpPr/>
            <p:nvPr/>
          </p:nvSpPr>
          <p:spPr>
            <a:xfrm>
              <a:off x="539610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4"/>
            <p:cNvPicPr preferRelativeResize="0"/>
            <p:nvPr/>
          </p:nvPicPr>
          <p:blipFill>
            <a:blip r:embed="rId5">
              <a:alphaModFix/>
            </a:blip>
            <a:stretch>
              <a:fillRect/>
            </a:stretch>
          </p:blipFill>
          <p:spPr>
            <a:xfrm>
              <a:off x="5486100" y="2050775"/>
              <a:ext cx="252000" cy="252000"/>
            </a:xfrm>
            <a:prstGeom prst="rect">
              <a:avLst/>
            </a:prstGeom>
            <a:noFill/>
            <a:ln>
              <a:noFill/>
            </a:ln>
          </p:spPr>
        </p:pic>
      </p:grpSp>
      <p:pic>
        <p:nvPicPr>
          <p:cNvPr id="186" name="Google Shape;186;p4"/>
          <p:cNvPicPr preferRelativeResize="0"/>
          <p:nvPr/>
        </p:nvPicPr>
        <p:blipFill>
          <a:blip r:embed="rId6">
            <a:alphaModFix/>
          </a:blip>
          <a:stretch>
            <a:fillRect/>
          </a:stretch>
        </p:blipFill>
        <p:spPr>
          <a:xfrm>
            <a:off x="625475" y="7037225"/>
            <a:ext cx="360000" cy="36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idx="4294967295" type="title"/>
          </p:nvPr>
        </p:nvSpPr>
        <p:spPr>
          <a:xfrm>
            <a:off x="468000" y="432000"/>
            <a:ext cx="4413000" cy="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Alle To Do's -</a:t>
            </a:r>
            <a:endParaRPr sz="2600"/>
          </a:p>
          <a:p>
            <a:pPr indent="0" lvl="0" marL="0" rtl="0" algn="l">
              <a:lnSpc>
                <a:spcPct val="100000"/>
              </a:lnSpc>
              <a:spcBef>
                <a:spcPts val="0"/>
              </a:spcBef>
              <a:spcAft>
                <a:spcPts val="0"/>
              </a:spcAft>
              <a:buSzPts val="2800"/>
              <a:buNone/>
            </a:pPr>
            <a:r>
              <a:rPr lang="de" sz="2600"/>
              <a:t>Nach den ersten Wochen</a:t>
            </a:r>
            <a:endParaRPr sz="2600"/>
          </a:p>
          <a:p>
            <a:pPr indent="0" lvl="0" marL="0" rtl="0" algn="l">
              <a:lnSpc>
                <a:spcPct val="100000"/>
              </a:lnSpc>
              <a:spcBef>
                <a:spcPts val="0"/>
              </a:spcBef>
              <a:spcAft>
                <a:spcPts val="0"/>
              </a:spcAft>
              <a:buSzPts val="2800"/>
              <a:buNone/>
            </a:pPr>
            <a:r>
              <a:t/>
            </a:r>
            <a:endParaRPr sz="2600"/>
          </a:p>
        </p:txBody>
      </p:sp>
      <p:graphicFrame>
        <p:nvGraphicFramePr>
          <p:cNvPr id="192" name="Google Shape;192;p6"/>
          <p:cNvGraphicFramePr/>
          <p:nvPr/>
        </p:nvGraphicFramePr>
        <p:xfrm>
          <a:off x="625463" y="2527500"/>
          <a:ext cx="3000000" cy="3000000"/>
        </p:xfrm>
        <a:graphic>
          <a:graphicData uri="http://schemas.openxmlformats.org/drawingml/2006/table">
            <a:tbl>
              <a:tblPr>
                <a:noFill/>
                <a:tableStyleId>{D201E049-887F-4608-A668-67E56B1A9F1B}</a:tableStyleId>
              </a:tblPr>
              <a:tblGrid>
                <a:gridCol w="4359350"/>
                <a:gridCol w="688775"/>
                <a:gridCol w="688775"/>
                <a:gridCol w="688775"/>
              </a:tblGrid>
              <a:tr h="381000">
                <a:tc>
                  <a:txBody>
                    <a:bodyPr/>
                    <a:lstStyle/>
                    <a:p>
                      <a:pPr indent="0" lvl="0" marL="0" rtl="0" algn="l">
                        <a:spcBef>
                          <a:spcPts val="0"/>
                        </a:spcBef>
                        <a:spcAft>
                          <a:spcPts val="0"/>
                        </a:spcAft>
                        <a:buNone/>
                      </a:pPr>
                      <a:r>
                        <a:rPr b="1" lang="de" sz="1100">
                          <a:solidFill>
                            <a:srgbClr val="00677F"/>
                          </a:solidFill>
                        </a:rPr>
                        <a:t>Austausch zu ersten </a:t>
                      </a:r>
                      <a:r>
                        <a:rPr b="1" lang="de" sz="1100">
                          <a:solidFill>
                            <a:srgbClr val="00677F"/>
                          </a:solidFill>
                          <a:extLst>
                            <a:ext uri="http://customooxmlschemas.google.com/">
                              <go:slidesCustomData xmlns:go="http://customooxmlschemas.google.com/" textRoundtripDataId="15"/>
                            </a:ext>
                          </a:extLst>
                        </a:rPr>
                        <a:t>Eindrücke</a:t>
                      </a:r>
                      <a:r>
                        <a:rPr b="1" lang="de" sz="1100">
                          <a:solidFill>
                            <a:srgbClr val="00677F"/>
                          </a:solidFill>
                        </a:rPr>
                        <a:t>n</a:t>
                      </a:r>
                      <a:r>
                        <a:rPr b="1" lang="de" sz="1100">
                          <a:solidFill>
                            <a:srgbClr val="00677F"/>
                          </a:solidFill>
                          <a:extLst>
                            <a:ext uri="http://customooxmlschemas.google.com/">
                              <go:slidesCustomData xmlns:go="http://customooxmlschemas.google.com/" textRoundtripDataId="16"/>
                            </a:ext>
                          </a:extLst>
                        </a:rPr>
                        <a:t> </a:t>
                      </a:r>
                      <a:r>
                        <a:rPr lang="de" sz="1100"/>
                        <a:t>aus dem</a:t>
                      </a:r>
                      <a:r>
                        <a:rPr lang="de" sz="1100"/>
                        <a:t> Onboarding, zum Wohlbefinden des Newcomers, zu Optimierungsvorschlägen und zur Wahrnehmung der Führungsperson, ob das neue Teammitglied “angekommen” ist. Ein regelmäßiger Austausch ist zu empfehlen.</a:t>
                      </a:r>
                      <a:endParaRPr sz="1100"/>
                    </a:p>
                    <a:p>
                      <a:pPr indent="0" lvl="0" marL="450000" marR="0" rtl="0" algn="l">
                        <a:lnSpc>
                          <a:spcPct val="100000"/>
                        </a:lnSpc>
                        <a:spcBef>
                          <a:spcPts val="1000"/>
                        </a:spcBef>
                        <a:spcAft>
                          <a:spcPts val="0"/>
                        </a:spcAft>
                        <a:buNone/>
                      </a:pPr>
                      <a:r>
                        <a:rPr lang="de" sz="1100">
                          <a:solidFill>
                            <a:srgbClr val="9E9E9E"/>
                          </a:solidFill>
                          <a:latin typeface="Tahoma"/>
                          <a:ea typeface="Tahoma"/>
                          <a:cs typeface="Tahoma"/>
                          <a:sym typeface="Tahoma"/>
                        </a:rPr>
                        <a:t>Mehr Details in unserem Terminplaner</a:t>
                      </a:r>
                      <a:endParaRPr sz="1100">
                        <a:solidFill>
                          <a:srgbClr val="9E9E9E"/>
                        </a:solidFill>
                        <a:latin typeface="Tahoma"/>
                        <a:ea typeface="Tahoma"/>
                        <a:cs typeface="Tahoma"/>
                        <a:sym typeface="Tahoma"/>
                      </a:endParaRPr>
                    </a:p>
                    <a:p>
                      <a:pPr indent="0" lvl="0" marL="450000" rtl="0" algn="l">
                        <a:spcBef>
                          <a:spcPts val="0"/>
                        </a:spcBef>
                        <a:spcAft>
                          <a:spcPts val="0"/>
                        </a:spcAft>
                        <a:buClr>
                          <a:srgbClr val="000000"/>
                        </a:buClr>
                        <a:buSzPts val="1100"/>
                        <a:buFont typeface="Arial"/>
                        <a:buNone/>
                      </a:pPr>
                      <a:r>
                        <a:rPr lang="de" sz="1100">
                          <a:solidFill>
                            <a:srgbClr val="9E9E9E"/>
                          </a:solidFill>
                          <a:highlight>
                            <a:srgbClr val="FFFFFF"/>
                          </a:highlight>
                          <a:latin typeface="Tahoma"/>
                          <a:ea typeface="Tahoma"/>
                          <a:cs typeface="Tahoma"/>
                          <a:sym typeface="Tahoma"/>
                        </a:rPr>
                        <a:t>"Wichtige Termine in den ersten 60 Tagen"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rPr>
                        <a:t>Abgleich </a:t>
                      </a:r>
                      <a:r>
                        <a:rPr lang="de" sz="1100"/>
                        <a:t>ob das </a:t>
                      </a:r>
                      <a:r>
                        <a:rPr lang="de" sz="1100">
                          <a:extLst>
                            <a:ext uri="http://customooxmlschemas.google.com/">
                              <go:slidesCustomData xmlns:go="http://customooxmlschemas.google.com/" textRoundtripDataId="17"/>
                            </a:ext>
                          </a:extLst>
                        </a:rPr>
                        <a:t>erforderliche Unternehmens- und Prozesswissen</a:t>
                      </a:r>
                      <a:r>
                        <a:rPr lang="de" sz="1100"/>
                        <a:t> komplett ist, ansonsten kleine Schulungen zu speziellen Themen (zum Beispiel durch Personalentwicklung) aufplanen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b="1" lang="de" sz="1100">
                          <a:solidFill>
                            <a:srgbClr val="00677F"/>
                          </a:solidFill>
                          <a:extLst>
                            <a:ext uri="http://customooxmlschemas.google.com/">
                              <go:slidesCustomData xmlns:go="http://customooxmlschemas.google.com/" textRoundtripDataId="18"/>
                            </a:ext>
                          </a:extLst>
                        </a:rPr>
                        <a:t>Gemeinsam </a:t>
                      </a:r>
                      <a:r>
                        <a:rPr lang="de" sz="1100">
                          <a:solidFill>
                            <a:srgbClr val="000000"/>
                          </a:solidFill>
                          <a:extLst>
                            <a:ext uri="http://customooxmlschemas.google.com/">
                              <go:slidesCustomData xmlns:go="http://customooxmlschemas.google.com/" textRoundtripDataId="19"/>
                            </a:ext>
                          </a:extLst>
                        </a:rPr>
                        <a:t>reflektieren, ob das Fach- und Methodenwissen den erforderlichen Stand hat und bei Bedarf durch gezielte Personalentwicklungsmaßnahmen aufstocken</a:t>
                      </a:r>
                      <a:endParaRPr sz="1100">
                        <a:solidFill>
                          <a:srgbClr val="000000"/>
                        </a:solidFill>
                      </a:endParaRPr>
                    </a:p>
                    <a:p>
                      <a:pPr indent="0" lvl="0" marL="450000" rtl="0" algn="l">
                        <a:spcBef>
                          <a:spcPts val="1000"/>
                        </a:spcBef>
                        <a:spcAft>
                          <a:spcPts val="0"/>
                        </a:spcAft>
                        <a:buClr>
                          <a:srgbClr val="000000"/>
                        </a:buClr>
                        <a:buSzPts val="1100"/>
                        <a:buFont typeface="Arial"/>
                        <a:buNone/>
                      </a:pPr>
                      <a:r>
                        <a:rPr lang="de" sz="1100">
                          <a:solidFill>
                            <a:srgbClr val="9E9E9E"/>
                          </a:solidFill>
                          <a:latin typeface="Tahoma"/>
                          <a:ea typeface="Tahoma"/>
                          <a:cs typeface="Tahoma"/>
                          <a:sym typeface="Tahoma"/>
                        </a:rPr>
                        <a:t>Mehr Details in unserem White Paper</a:t>
                      </a:r>
                      <a:endParaRPr sz="1100">
                        <a:solidFill>
                          <a:srgbClr val="9E9E9E"/>
                        </a:solidFill>
                        <a:latin typeface="Tahoma"/>
                        <a:ea typeface="Tahoma"/>
                        <a:cs typeface="Tahoma"/>
                        <a:sym typeface="Tahoma"/>
                      </a:endParaRPr>
                    </a:p>
                    <a:p>
                      <a:pPr indent="0" lvl="0" marL="450000" rtl="0" algn="l">
                        <a:spcBef>
                          <a:spcPts val="0"/>
                        </a:spcBef>
                        <a:spcAft>
                          <a:spcPts val="0"/>
                        </a:spcAft>
                        <a:buClr>
                          <a:srgbClr val="000000"/>
                        </a:buClr>
                        <a:buSzPts val="1100"/>
                        <a:buFont typeface="Arial"/>
                        <a:buNone/>
                      </a:pPr>
                      <a:r>
                        <a:rPr lang="de" sz="1100">
                          <a:solidFill>
                            <a:srgbClr val="9E9E9E"/>
                          </a:solidFill>
                          <a:highlight>
                            <a:srgbClr val="FFFFFF"/>
                          </a:highlight>
                          <a:latin typeface="Tahoma"/>
                          <a:ea typeface="Tahoma"/>
                          <a:cs typeface="Tahoma"/>
                          <a:sym typeface="Tahoma"/>
                        </a:rPr>
                        <a:t>"Standard Trainings"</a:t>
                      </a:r>
                      <a:endParaRPr sz="1100">
                        <a:solidFill>
                          <a:srgbClr val="000000"/>
                        </a:solidFill>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
        <p:nvSpPr>
          <p:cNvPr id="193" name="Google Shape;193;p6"/>
          <p:cNvSpPr txBox="1"/>
          <p:nvPr/>
        </p:nvSpPr>
        <p:spPr>
          <a:xfrm>
            <a:off x="1204800" y="6398225"/>
            <a:ext cx="5796300" cy="313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de" sz="1200">
                <a:solidFill>
                  <a:srgbClr val="00677F"/>
                </a:solidFill>
                <a:latin typeface="Tahoma"/>
                <a:ea typeface="Tahoma"/>
                <a:cs typeface="Tahoma"/>
                <a:sym typeface="Tahoma"/>
              </a:rPr>
              <a:t>Wie geht es danach weiter?</a:t>
            </a:r>
            <a:endParaRPr b="1" sz="1200">
              <a:solidFill>
                <a:srgbClr val="00677F"/>
              </a:solidFill>
              <a:latin typeface="Tahoma"/>
              <a:ea typeface="Tahoma"/>
              <a:cs typeface="Tahoma"/>
              <a:sym typeface="Tahoma"/>
            </a:endParaRPr>
          </a:p>
          <a:p>
            <a:pPr indent="-304800" lvl="0" marL="457200" rtl="0" algn="l">
              <a:lnSpc>
                <a:spcPct val="115000"/>
              </a:lnSpc>
              <a:spcBef>
                <a:spcPts val="1000"/>
              </a:spcBef>
              <a:spcAft>
                <a:spcPts val="0"/>
              </a:spcAft>
              <a:buClr>
                <a:srgbClr val="00677F"/>
              </a:buClr>
              <a:buSzPts val="1200"/>
              <a:buFont typeface="Tahoma"/>
              <a:buChar char="-"/>
            </a:pPr>
            <a:r>
              <a:rPr b="1" lang="de" sz="1200">
                <a:solidFill>
                  <a:srgbClr val="00677F"/>
                </a:solidFill>
                <a:latin typeface="Tahoma"/>
                <a:ea typeface="Tahoma"/>
                <a:cs typeface="Tahoma"/>
                <a:sym typeface="Tahoma"/>
              </a:rPr>
              <a:t>Die persönliche und fachliche Entwicklung des neuen Teammitglieds </a:t>
            </a:r>
            <a:r>
              <a:rPr b="1" lang="de" sz="1200">
                <a:solidFill>
                  <a:srgbClr val="00677F"/>
                </a:solidFill>
                <a:latin typeface="Tahoma"/>
                <a:ea typeface="Tahoma"/>
                <a:cs typeface="Tahoma"/>
                <a:sym typeface="Tahoma"/>
                <a:extLst>
                  <a:ext uri="http://customooxmlschemas.google.com/">
                    <go:slidesCustomData xmlns:go="http://customooxmlschemas.google.com/" textRoundtripDataId="20"/>
                  </a:ext>
                </a:extLst>
              </a:rPr>
              <a:t>nachhaltig beobachten</a:t>
            </a:r>
            <a:endParaRPr b="1" sz="1200">
              <a:solidFill>
                <a:srgbClr val="00677F"/>
              </a:solidFill>
              <a:latin typeface="Tahoma"/>
              <a:ea typeface="Tahoma"/>
              <a:cs typeface="Tahoma"/>
              <a:sym typeface="Tahoma"/>
            </a:endParaRPr>
          </a:p>
          <a:p>
            <a:pPr indent="-304800" lvl="0" marL="457200" rtl="0" algn="l">
              <a:lnSpc>
                <a:spcPct val="115000"/>
              </a:lnSpc>
              <a:spcBef>
                <a:spcPts val="1000"/>
              </a:spcBef>
              <a:spcAft>
                <a:spcPts val="0"/>
              </a:spcAft>
              <a:buClr>
                <a:srgbClr val="00677F"/>
              </a:buClr>
              <a:buSzPts val="1200"/>
              <a:buFont typeface="Tahoma"/>
              <a:buChar char="-"/>
            </a:pPr>
            <a:r>
              <a:rPr b="1" lang="de" sz="1200">
                <a:solidFill>
                  <a:srgbClr val="00677F"/>
                </a:solidFill>
                <a:latin typeface="Tahoma"/>
                <a:ea typeface="Tahoma"/>
                <a:cs typeface="Tahoma"/>
                <a:sym typeface="Tahoma"/>
              </a:rPr>
              <a:t>Die Feedbackgespräche rechtzeitig einige Wochen vor Probezeitende einplanen, um dem neuen Teammitglied Gewissheit zu geben, wo er:sie steht und wie die aktuelle Entwicklung gesehen wird</a:t>
            </a:r>
            <a:endParaRPr b="1" sz="1200">
              <a:solidFill>
                <a:srgbClr val="00677F"/>
              </a:solidFill>
              <a:latin typeface="Tahoma"/>
              <a:ea typeface="Tahoma"/>
              <a:cs typeface="Tahoma"/>
              <a:sym typeface="Tahoma"/>
            </a:endParaRPr>
          </a:p>
          <a:p>
            <a:pPr indent="-304800" lvl="0" marL="457200" rtl="0" algn="l">
              <a:lnSpc>
                <a:spcPct val="115000"/>
              </a:lnSpc>
              <a:spcBef>
                <a:spcPts val="1000"/>
              </a:spcBef>
              <a:spcAft>
                <a:spcPts val="0"/>
              </a:spcAft>
              <a:buClr>
                <a:srgbClr val="00677F"/>
              </a:buClr>
              <a:buSzPts val="1200"/>
              <a:buFont typeface="Tahoma"/>
              <a:buChar char="-"/>
            </a:pPr>
            <a:r>
              <a:rPr b="1" lang="de" sz="1200">
                <a:solidFill>
                  <a:srgbClr val="00677F"/>
                </a:solidFill>
                <a:latin typeface="Tahoma"/>
                <a:ea typeface="Tahoma"/>
                <a:cs typeface="Tahoma"/>
                <a:sym typeface="Tahoma"/>
              </a:rPr>
              <a:t>Einen regelmäßigen Feedbackprozess etablieren und auch Raum für situationsbezogene Feedbacks schaffen</a:t>
            </a:r>
            <a:endParaRPr b="1" sz="1200">
              <a:solidFill>
                <a:srgbClr val="00677F"/>
              </a:solidFill>
              <a:latin typeface="Tahoma"/>
              <a:ea typeface="Tahoma"/>
              <a:cs typeface="Tahoma"/>
              <a:sym typeface="Tahoma"/>
            </a:endParaRPr>
          </a:p>
          <a:p>
            <a:pPr indent="-304800" lvl="0" marL="457200" rtl="0" algn="l">
              <a:lnSpc>
                <a:spcPct val="115000"/>
              </a:lnSpc>
              <a:spcBef>
                <a:spcPts val="1000"/>
              </a:spcBef>
              <a:spcAft>
                <a:spcPts val="0"/>
              </a:spcAft>
              <a:buClr>
                <a:srgbClr val="00677F"/>
              </a:buClr>
              <a:buSzPts val="1200"/>
              <a:buFont typeface="Tahoma"/>
              <a:buChar char="-"/>
            </a:pPr>
            <a:r>
              <a:rPr b="1" lang="de" sz="1200">
                <a:solidFill>
                  <a:srgbClr val="00677F"/>
                </a:solidFill>
                <a:latin typeface="Tahoma"/>
                <a:ea typeface="Tahoma"/>
                <a:cs typeface="Tahoma"/>
                <a:sym typeface="Tahoma"/>
              </a:rPr>
              <a:t>Jederzeit ein offenes Ohr haben!</a:t>
            </a:r>
            <a:endParaRPr b="1" sz="1200">
              <a:solidFill>
                <a:srgbClr val="00677F"/>
              </a:solidFill>
              <a:latin typeface="Tahoma"/>
              <a:ea typeface="Tahoma"/>
              <a:cs typeface="Tahoma"/>
              <a:sym typeface="Tahoma"/>
            </a:endParaRPr>
          </a:p>
          <a:p>
            <a:pPr indent="0" lvl="0" marL="457200" rtl="0" algn="l">
              <a:lnSpc>
                <a:spcPct val="115000"/>
              </a:lnSpc>
              <a:spcBef>
                <a:spcPts val="1000"/>
              </a:spcBef>
              <a:spcAft>
                <a:spcPts val="1000"/>
              </a:spcAft>
              <a:buNone/>
            </a:pPr>
            <a:r>
              <a:t/>
            </a:r>
            <a:endParaRPr b="1" sz="1200">
              <a:solidFill>
                <a:srgbClr val="00677F"/>
              </a:solidFill>
              <a:latin typeface="Tahoma"/>
              <a:ea typeface="Tahoma"/>
              <a:cs typeface="Tahoma"/>
              <a:sym typeface="Tahoma"/>
            </a:endParaRPr>
          </a:p>
        </p:txBody>
      </p:sp>
      <p:grpSp>
        <p:nvGrpSpPr>
          <p:cNvPr id="194" name="Google Shape;194;p6"/>
          <p:cNvGrpSpPr/>
          <p:nvPr/>
        </p:nvGrpSpPr>
        <p:grpSpPr>
          <a:xfrm>
            <a:off x="5107975" y="2036975"/>
            <a:ext cx="432000" cy="432000"/>
            <a:chOff x="4416950" y="1960775"/>
            <a:chExt cx="432000" cy="432000"/>
          </a:xfrm>
        </p:grpSpPr>
        <p:sp>
          <p:nvSpPr>
            <p:cNvPr id="195" name="Google Shape;195;p6"/>
            <p:cNvSpPr/>
            <p:nvPr/>
          </p:nvSpPr>
          <p:spPr>
            <a:xfrm>
              <a:off x="44169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6"/>
            <p:cNvPicPr preferRelativeResize="0"/>
            <p:nvPr/>
          </p:nvPicPr>
          <p:blipFill>
            <a:blip r:embed="rId3">
              <a:alphaModFix/>
            </a:blip>
            <a:stretch>
              <a:fillRect/>
            </a:stretch>
          </p:blipFill>
          <p:spPr>
            <a:xfrm>
              <a:off x="4488950" y="2032775"/>
              <a:ext cx="288000" cy="288000"/>
            </a:xfrm>
            <a:prstGeom prst="rect">
              <a:avLst/>
            </a:prstGeom>
            <a:noFill/>
            <a:ln>
              <a:noFill/>
            </a:ln>
          </p:spPr>
        </p:pic>
      </p:grpSp>
      <p:grpSp>
        <p:nvGrpSpPr>
          <p:cNvPr id="197" name="Google Shape;197;p6"/>
          <p:cNvGrpSpPr/>
          <p:nvPr/>
        </p:nvGrpSpPr>
        <p:grpSpPr>
          <a:xfrm>
            <a:off x="6481125" y="2036975"/>
            <a:ext cx="432000" cy="432000"/>
            <a:chOff x="6375250" y="1960775"/>
            <a:chExt cx="432000" cy="432000"/>
          </a:xfrm>
        </p:grpSpPr>
        <p:sp>
          <p:nvSpPr>
            <p:cNvPr id="198" name="Google Shape;198;p6"/>
            <p:cNvSpPr/>
            <p:nvPr/>
          </p:nvSpPr>
          <p:spPr>
            <a:xfrm>
              <a:off x="637525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6"/>
            <p:cNvPicPr preferRelativeResize="0"/>
            <p:nvPr/>
          </p:nvPicPr>
          <p:blipFill>
            <a:blip r:embed="rId4">
              <a:alphaModFix/>
            </a:blip>
            <a:stretch>
              <a:fillRect/>
            </a:stretch>
          </p:blipFill>
          <p:spPr>
            <a:xfrm>
              <a:off x="6447238" y="2032775"/>
              <a:ext cx="288000" cy="288000"/>
            </a:xfrm>
            <a:prstGeom prst="rect">
              <a:avLst/>
            </a:prstGeom>
            <a:noFill/>
            <a:ln>
              <a:noFill/>
            </a:ln>
          </p:spPr>
        </p:pic>
      </p:grpSp>
      <p:grpSp>
        <p:nvGrpSpPr>
          <p:cNvPr id="200" name="Google Shape;200;p6"/>
          <p:cNvGrpSpPr/>
          <p:nvPr/>
        </p:nvGrpSpPr>
        <p:grpSpPr>
          <a:xfrm>
            <a:off x="5794550" y="2036975"/>
            <a:ext cx="432000" cy="432000"/>
            <a:chOff x="5396100" y="1960775"/>
            <a:chExt cx="432000" cy="432000"/>
          </a:xfrm>
        </p:grpSpPr>
        <p:sp>
          <p:nvSpPr>
            <p:cNvPr id="201" name="Google Shape;201;p6"/>
            <p:cNvSpPr/>
            <p:nvPr/>
          </p:nvSpPr>
          <p:spPr>
            <a:xfrm>
              <a:off x="5396100" y="1960775"/>
              <a:ext cx="432000" cy="432000"/>
            </a:xfrm>
            <a:prstGeom prst="ellipse">
              <a:avLst/>
            </a:prstGeom>
            <a:gradFill>
              <a:gsLst>
                <a:gs pos="0">
                  <a:srgbClr val="45A9C3"/>
                </a:gs>
                <a:gs pos="100000">
                  <a:srgbClr val="2BEAA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6"/>
            <p:cNvPicPr preferRelativeResize="0"/>
            <p:nvPr/>
          </p:nvPicPr>
          <p:blipFill>
            <a:blip r:embed="rId5">
              <a:alphaModFix/>
            </a:blip>
            <a:stretch>
              <a:fillRect/>
            </a:stretch>
          </p:blipFill>
          <p:spPr>
            <a:xfrm>
              <a:off x="5486100" y="2050775"/>
              <a:ext cx="252000" cy="252000"/>
            </a:xfrm>
            <a:prstGeom prst="rect">
              <a:avLst/>
            </a:prstGeom>
            <a:noFill/>
            <a:ln>
              <a:noFill/>
            </a:ln>
          </p:spPr>
        </p:pic>
      </p:grpSp>
      <p:pic>
        <p:nvPicPr>
          <p:cNvPr id="203" name="Google Shape;203;p6"/>
          <p:cNvPicPr preferRelativeResize="0"/>
          <p:nvPr/>
        </p:nvPicPr>
        <p:blipFill>
          <a:blip r:embed="rId6">
            <a:alphaModFix/>
          </a:blip>
          <a:stretch>
            <a:fillRect/>
          </a:stretch>
        </p:blipFill>
        <p:spPr>
          <a:xfrm>
            <a:off x="625475" y="6550625"/>
            <a:ext cx="360000" cy="360000"/>
          </a:xfrm>
          <a:prstGeom prst="rect">
            <a:avLst/>
          </a:prstGeom>
          <a:noFill/>
          <a:ln>
            <a:noFill/>
          </a:ln>
        </p:spPr>
      </p:pic>
      <p:pic>
        <p:nvPicPr>
          <p:cNvPr id="204" name="Google Shape;204;p6"/>
          <p:cNvPicPr preferRelativeResize="0"/>
          <p:nvPr/>
        </p:nvPicPr>
        <p:blipFill>
          <a:blip r:embed="rId7">
            <a:alphaModFix/>
          </a:blip>
          <a:stretch>
            <a:fillRect/>
          </a:stretch>
        </p:blipFill>
        <p:spPr>
          <a:xfrm>
            <a:off x="839950" y="3465575"/>
            <a:ext cx="269825" cy="269825"/>
          </a:xfrm>
          <a:prstGeom prst="rect">
            <a:avLst/>
          </a:prstGeom>
          <a:noFill/>
          <a:ln>
            <a:noFill/>
          </a:ln>
        </p:spPr>
      </p:pic>
      <p:pic>
        <p:nvPicPr>
          <p:cNvPr id="205" name="Google Shape;205;p6"/>
          <p:cNvPicPr preferRelativeResize="0"/>
          <p:nvPr/>
        </p:nvPicPr>
        <p:blipFill>
          <a:blip r:embed="rId7">
            <a:alphaModFix/>
          </a:blip>
          <a:stretch>
            <a:fillRect/>
          </a:stretch>
        </p:blipFill>
        <p:spPr>
          <a:xfrm>
            <a:off x="839950" y="5290275"/>
            <a:ext cx="269825" cy="26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