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0439400" cx="7559675"/>
  <p:notesSz cx="6858000" cy="9144000"/>
  <p:embeddedFontLst>
    <p:embeddedFont>
      <p:font typeface="Roboto"/>
      <p:regular r:id="rId7"/>
      <p:bold r:id="rId8"/>
      <p:italic r:id="rId9"/>
      <p:boldItalic r:id="rId10"/>
    </p:embeddedFont>
    <p:embeddedFont>
      <p:font typeface="Tahom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sldGuideLst>
    </p:ext>
    <p:ext uri="http://customooxmlschemas.google.com/">
      <go:slidesCustomData xmlns:go="http://customooxmlschemas.google.com/" r:id="rId13" roundtripDataSignature="AMtx7miizWPaAi6IfT7O7AeLU15oMlGY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Tahoma-regular.fntdata"/><Relationship Id="rId10" Type="http://schemas.openxmlformats.org/officeDocument/2006/relationships/font" Target="fonts/Roboto-boldItalic.fntdata"/><Relationship Id="rId13" Type="http://customschemas.google.com/relationships/presentationmetadata" Target="metadata"/><Relationship Id="rId12"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d6597a8c7_0_0: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d6597a8c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 name="Shape 9"/>
        <p:cNvGrpSpPr/>
        <p:nvPr/>
      </p:nvGrpSpPr>
      <p:grpSpPr>
        <a:xfrm>
          <a:off x="0" y="0"/>
          <a:ext cx="0" cy="0"/>
          <a:chOff x="0" y="0"/>
          <a:chExt cx="0" cy="0"/>
        </a:xfrm>
      </p:grpSpPr>
      <p:pic>
        <p:nvPicPr>
          <p:cNvPr id="10" name="Google Shape;10;p3"/>
          <p:cNvPicPr preferRelativeResize="0"/>
          <p:nvPr/>
        </p:nvPicPr>
        <p:blipFill rotWithShape="1">
          <a:blip r:embed="rId2">
            <a:alphaModFix/>
          </a:blip>
          <a:srcRect b="0" l="0" r="0" t="0"/>
          <a:stretch/>
        </p:blipFill>
        <p:spPr>
          <a:xfrm>
            <a:off x="0" y="-480000"/>
            <a:ext cx="7560000" cy="1754801"/>
          </a:xfrm>
          <a:prstGeom prst="rect">
            <a:avLst/>
          </a:prstGeom>
          <a:noFill/>
          <a:ln>
            <a:noFill/>
          </a:ln>
        </p:spPr>
      </p:pic>
      <p:pic>
        <p:nvPicPr>
          <p:cNvPr id="11" name="Google Shape;11;p3"/>
          <p:cNvPicPr preferRelativeResize="0"/>
          <p:nvPr/>
        </p:nvPicPr>
        <p:blipFill rotWithShape="1">
          <a:blip r:embed="rId3">
            <a:alphaModFix/>
          </a:blip>
          <a:srcRect b="0" l="0" r="0" t="0"/>
          <a:stretch/>
        </p:blipFill>
        <p:spPr>
          <a:xfrm>
            <a:off x="0" y="9981151"/>
            <a:ext cx="7560000" cy="458850"/>
          </a:xfrm>
          <a:prstGeom prst="rect">
            <a:avLst/>
          </a:prstGeom>
          <a:noFill/>
          <a:ln>
            <a:noFill/>
          </a:ln>
        </p:spPr>
      </p:pic>
      <p:sp>
        <p:nvSpPr>
          <p:cNvPr id="12" name="Google Shape;12;p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4"/>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5" name="Google Shape;15;p4"/>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4"/>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 name="Google Shape;17;p4"/>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8" name="Google Shape;18;p4"/>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9" name="Google Shape;19;p4"/>
          <p:cNvGrpSpPr/>
          <p:nvPr/>
        </p:nvGrpSpPr>
        <p:grpSpPr>
          <a:xfrm>
            <a:off x="5206434" y="273430"/>
            <a:ext cx="2095862" cy="801855"/>
            <a:chOff x="4041775" y="149225"/>
            <a:chExt cx="2282825" cy="927000"/>
          </a:xfrm>
        </p:grpSpPr>
        <p:sp>
          <p:nvSpPr>
            <p:cNvPr id="20" name="Google Shape;20;p4"/>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4"/>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4"/>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4"/>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4"/>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5" name="Google Shape;25;p4"/>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6" name="Google Shape;26;p4"/>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7" name="Google Shape;27;p4"/>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8" name="Google Shape;28;p4"/>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9" name="Google Shape;29;p4"/>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30" name="Google Shape;30;p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p5"/>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33" name="Google Shape;33;p5"/>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34" name="Google Shape;34;p5"/>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35" name="Google Shape;35;p5"/>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5"/>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37" name="Google Shape;37;p5"/>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38" name="Google Shape;38;p5"/>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 name="Google Shape;39;p5"/>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0" name="Google Shape;40;p5"/>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1" name="Google Shape;41;p5"/>
          <p:cNvSpPr txBox="1"/>
          <p:nvPr>
            <p:ph idx="3"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2" name="Shape 42"/>
        <p:cNvGrpSpPr/>
        <p:nvPr/>
      </p:nvGrpSpPr>
      <p:grpSpPr>
        <a:xfrm>
          <a:off x="0" y="0"/>
          <a:ext cx="0" cy="0"/>
          <a:chOff x="0" y="0"/>
          <a:chExt cx="0" cy="0"/>
        </a:xfrm>
      </p:grpSpPr>
      <p:sp>
        <p:nvSpPr>
          <p:cNvPr id="43" name="Google Shape;43;p6"/>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4" name="Google Shape;44;p6"/>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5" name="Google Shape;45;p6"/>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6" name="Google Shape;46;p6"/>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6"/>
          <p:cNvSpPr txBox="1"/>
          <p:nvPr/>
        </p:nvSpPr>
        <p:spPr>
          <a:xfrm>
            <a:off x="39813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48" name="Google Shape;48;p6"/>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9" name="Google Shape;49;p6"/>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6"/>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1" name="Google Shape;51;p6"/>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2" name="Google Shape;52;p6"/>
          <p:cNvSpPr txBox="1"/>
          <p:nvPr/>
        </p:nvSpPr>
        <p:spPr>
          <a:xfrm>
            <a:off x="476100" y="3971100"/>
            <a:ext cx="3014700" cy="5403600"/>
          </a:xfrm>
          <a:prstGeom prst="rect">
            <a:avLst/>
          </a:prstGeom>
          <a:solidFill>
            <a:srgbClr val="45A9C3"/>
          </a:solidFill>
          <a:ln>
            <a:noFill/>
          </a:ln>
        </p:spPr>
        <p:txBody>
          <a:bodyPr anchorCtr="0" anchor="t" bIns="91425" lIns="91425" spcFirstLastPara="1" rIns="91425" wrap="square" tIns="91425">
            <a:noAutofit/>
          </a:bodyPr>
          <a:lstStyle/>
          <a:p>
            <a:pPr indent="0" lvl="0" marL="0" marR="0" rtl="0" algn="just">
              <a:lnSpc>
                <a:spcPct val="115000"/>
              </a:lnSpc>
              <a:spcBef>
                <a:spcPts val="0"/>
              </a:spcBef>
              <a:spcAft>
                <a:spcPts val="1600"/>
              </a:spcAft>
              <a:buClr>
                <a:schemeClr val="dk1"/>
              </a:buClr>
              <a:buSzPts val="1100"/>
              <a:buFont typeface="Arial"/>
              <a:buNone/>
            </a:pPr>
            <a:r>
              <a:t/>
            </a:r>
            <a:endParaRPr b="0" i="0" sz="1300" u="none" cap="none" strike="noStrike">
              <a:solidFill>
                <a:srgbClr val="FFFFFF"/>
              </a:solidFill>
              <a:latin typeface="Roboto"/>
              <a:ea typeface="Roboto"/>
              <a:cs typeface="Roboto"/>
              <a:sym typeface="Roboto"/>
            </a:endParaRPr>
          </a:p>
        </p:txBody>
      </p:sp>
      <p:sp>
        <p:nvSpPr>
          <p:cNvPr id="53" name="Google Shape;53;p6"/>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54" name="Shape 54"/>
        <p:cNvGrpSpPr/>
        <p:nvPr/>
      </p:nvGrpSpPr>
      <p:grpSpPr>
        <a:xfrm>
          <a:off x="0" y="0"/>
          <a:ext cx="0" cy="0"/>
          <a:chOff x="0" y="0"/>
          <a:chExt cx="0" cy="0"/>
        </a:xfrm>
      </p:grpSpPr>
      <p:pic>
        <p:nvPicPr>
          <p:cNvPr id="55" name="Google Shape;55;p7"/>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56" name="Google Shape;56;p7"/>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57" name="Google Shape;57;p7"/>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58" name="Google Shape;58;p7"/>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9" name="Google Shape;59;p7"/>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0" name="Google Shape;60;p7"/>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d6597a8c7_0_0"/>
          <p:cNvSpPr txBox="1"/>
          <p:nvPr/>
        </p:nvSpPr>
        <p:spPr>
          <a:xfrm>
            <a:off x="990905" y="1434600"/>
            <a:ext cx="5577900" cy="1527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BINDUNG</a:t>
            </a:r>
            <a:endParaRPr b="1" i="0" sz="1400" u="none" cap="none" strike="noStrike">
              <a:solidFill>
                <a:srgbClr val="45A9C3"/>
              </a:solidFill>
              <a:latin typeface="Tahoma"/>
              <a:ea typeface="Tahoma"/>
              <a:cs typeface="Tahoma"/>
              <a:sym typeface="Tahoma"/>
            </a:endParaRPr>
          </a:p>
          <a:p>
            <a:pPr indent="0" lvl="0" marL="0" marR="0" rtl="0" algn="just">
              <a:lnSpc>
                <a:spcPct val="115000"/>
              </a:lnSpc>
              <a:spcBef>
                <a:spcPts val="0"/>
              </a:spcBef>
              <a:spcAft>
                <a:spcPts val="0"/>
              </a:spcAft>
              <a:buClr>
                <a:srgbClr val="000000"/>
              </a:buClr>
              <a:buSzPts val="900"/>
              <a:buFont typeface="Arial"/>
              <a:buNone/>
            </a:pPr>
            <a:r>
              <a:rPr lang="de" sz="900">
                <a:solidFill>
                  <a:srgbClr val="333333"/>
                </a:solidFill>
                <a:latin typeface="Tahoma"/>
                <a:ea typeface="Tahoma"/>
                <a:cs typeface="Tahoma"/>
                <a:sym typeface="Tahoma"/>
              </a:rPr>
              <a:t>Ein gelungener Onboarding-Prozess reduziert die Fluktuation von neu eingestellten Mitarbeitenden. Neue Teammitglieder, die sich von Beginn an wohlfühlen und merken, dass sie im Team willkommen sind, können sich eine lange gemeinsame Zukunft vorstellen; anders diejenigen, die kaum fachliche Einarbeitung erfahren, organisatorisch nicht berücksichtigt werden und durch eine geringe soziale Integration Schwierigkeiten haben, sich in das neue Unternehmen einzufinden. Als Ergebnis gut geplanter und gesteuerter Onboarding-Maßnahmen erhält man eine signifikante Steigerung der Mitarbeiterzufriedenheit, des Engagements und schlussendlich auch der Mitarbeiterbindung.</a:t>
            </a:r>
            <a:endParaRPr sz="900">
              <a:solidFill>
                <a:srgbClr val="333333"/>
              </a:solidFill>
              <a:latin typeface="Tahoma"/>
              <a:ea typeface="Tahoma"/>
              <a:cs typeface="Tahoma"/>
              <a:sym typeface="Tahoma"/>
            </a:endParaRPr>
          </a:p>
        </p:txBody>
      </p:sp>
      <p:sp>
        <p:nvSpPr>
          <p:cNvPr id="67" name="Google Shape;67;g11d6597a8c7_0_0"/>
          <p:cNvSpPr txBox="1"/>
          <p:nvPr/>
        </p:nvSpPr>
        <p:spPr>
          <a:xfrm>
            <a:off x="990905" y="3256175"/>
            <a:ext cx="5577900" cy="13677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PRODUKTIVITÄT</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Das gleich zu Beginn vermittelte Wissen um fachliche, soziale und kulturelle Hintergründe und Prozesse schafft Sicherheit und Klarheit im neuen Arbeitsalltag. Werden neue Teammitglieder gezielt und nach individuellem Lerntempo in die einzelnen Themengebiete eingearbeitet, können diese schneller produktiv arbeiten und somit schneller Ergebnisse und Gewinne im und für das Unternehmen erzielen. Aber auch die Entlastung von Kolleg:innen stellt sich schneller ein, wenn vorab Zeit in ein angepasstes Onboarding investiert wird.</a:t>
            </a:r>
            <a:endParaRPr sz="900">
              <a:solidFill>
                <a:srgbClr val="333333"/>
              </a:solidFill>
              <a:latin typeface="Tahoma"/>
              <a:ea typeface="Tahoma"/>
              <a:cs typeface="Tahoma"/>
              <a:sym typeface="Tahoma"/>
            </a:endParaRPr>
          </a:p>
        </p:txBody>
      </p:sp>
      <p:sp>
        <p:nvSpPr>
          <p:cNvPr id="68" name="Google Shape;68;g11d6597a8c7_0_0"/>
          <p:cNvSpPr txBox="1"/>
          <p:nvPr/>
        </p:nvSpPr>
        <p:spPr>
          <a:xfrm>
            <a:off x="990905" y="4918450"/>
            <a:ext cx="5577900" cy="1527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NETZWERK + KONTAKTE</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Durch einen wertschätzenden Onboardingprozess, bei dem sowohl organisatorische, fachliche als auch soziale Aspekte einbezogen werden, entsteht ein emotionales Onboarding, da sich das neue Teammitglied persönlich in das Unternehmen integriert und willkommen geheißen fühlt. Es werden erste Kontakte zu Kolleg:innen und somit wichtigen Informationskanälen aufgebaut. Durch die gewonnene Vertrautheit mit der Unternehmenskultur kann sich auch ein Newcomer bereits als Teil des Ganzen fühlen. Als positiver Nebeneffekt ergibt sich, dass Abwanderungen vor dem ersten Arbeitstag seltener sind, da bereits früh enger Kontakt, Loyalität und Engagement aufgebaut werden.</a:t>
            </a:r>
            <a:endParaRPr sz="900">
              <a:solidFill>
                <a:srgbClr val="333333"/>
              </a:solidFill>
              <a:latin typeface="Tahoma"/>
              <a:ea typeface="Tahoma"/>
              <a:cs typeface="Tahoma"/>
              <a:sym typeface="Tahoma"/>
            </a:endParaRPr>
          </a:p>
        </p:txBody>
      </p:sp>
      <p:sp>
        <p:nvSpPr>
          <p:cNvPr id="69" name="Google Shape;69;g11d6597a8c7_0_0"/>
          <p:cNvSpPr txBox="1"/>
          <p:nvPr/>
        </p:nvSpPr>
        <p:spPr>
          <a:xfrm>
            <a:off x="990905" y="6740025"/>
            <a:ext cx="5577900" cy="15270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FEHLERVERMEIDUNG</a:t>
            </a:r>
            <a:endParaRPr i="0" sz="1400" u="none" cap="none" strike="noStrike">
              <a:solidFill>
                <a:srgbClr val="000000"/>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Die strukturierte fachliche Einarbeitung und systematische Einführung in Unternehmens- und Prozesswissen trägt in hohem Maße zur Fehlervermeidung durch Unwissenheit bei. Die Klärung der eigenen Aufgaben der Newcomer und der Rollen und Aufgabengebiete der Stakeholder geben Sicherheit im Arbeitsalltag. </a:t>
            </a:r>
            <a:endParaRPr sz="900">
              <a:solidFill>
                <a:srgbClr val="333333"/>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Eine gut geplante Einarbeitung, die didaktisch aufbereitet und anhand des Lerntempos des neuen Teammitglieds umgesetzt wurde, trägt dazu bei, dass weniger Wiederholungen nötig sind und das Umsetzen der neuen Prozesse schneller Fahrt aufnimmt.</a:t>
            </a:r>
            <a:endParaRPr sz="900">
              <a:solidFill>
                <a:srgbClr val="333333"/>
              </a:solidFill>
              <a:latin typeface="Tahoma"/>
              <a:ea typeface="Tahoma"/>
              <a:cs typeface="Tahoma"/>
              <a:sym typeface="Tahoma"/>
            </a:endParaRPr>
          </a:p>
        </p:txBody>
      </p:sp>
      <p:sp>
        <p:nvSpPr>
          <p:cNvPr id="70" name="Google Shape;70;g11d6597a8c7_0_0"/>
          <p:cNvSpPr txBox="1"/>
          <p:nvPr/>
        </p:nvSpPr>
        <p:spPr>
          <a:xfrm>
            <a:off x="990905" y="8561600"/>
            <a:ext cx="5577900" cy="12084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Clr>
                <a:srgbClr val="000000"/>
              </a:buClr>
              <a:buSzPts val="1400"/>
              <a:buFont typeface="Arial"/>
              <a:buNone/>
            </a:pPr>
            <a:r>
              <a:rPr b="1" lang="de">
                <a:solidFill>
                  <a:srgbClr val="45A9C3"/>
                </a:solidFill>
                <a:latin typeface="Tahoma"/>
                <a:ea typeface="Tahoma"/>
                <a:cs typeface="Tahoma"/>
                <a:sym typeface="Tahoma"/>
              </a:rPr>
              <a:t>EMPLOYER BRANDING</a:t>
            </a:r>
            <a:endParaRPr b="1">
              <a:solidFill>
                <a:srgbClr val="45A9C3"/>
              </a:solidFill>
              <a:latin typeface="Tahoma"/>
              <a:ea typeface="Tahoma"/>
              <a:cs typeface="Tahoma"/>
              <a:sym typeface="Tahoma"/>
            </a:endParaRPr>
          </a:p>
          <a:p>
            <a:pPr indent="0" lvl="0" marL="0" marR="0" rtl="0" algn="just">
              <a:lnSpc>
                <a:spcPct val="115000"/>
              </a:lnSpc>
              <a:spcBef>
                <a:spcPts val="0"/>
              </a:spcBef>
              <a:spcAft>
                <a:spcPts val="0"/>
              </a:spcAft>
              <a:buClr>
                <a:schemeClr val="dk1"/>
              </a:buClr>
              <a:buSzPts val="1100"/>
              <a:buFont typeface="Arial"/>
              <a:buNone/>
            </a:pPr>
            <a:r>
              <a:rPr lang="de" sz="900">
                <a:solidFill>
                  <a:srgbClr val="333333"/>
                </a:solidFill>
                <a:latin typeface="Tahoma"/>
                <a:ea typeface="Tahoma"/>
                <a:cs typeface="Tahoma"/>
                <a:sym typeface="Tahoma"/>
              </a:rPr>
              <a:t>Im Zeitalter des Fachkräftemangels kann ein strukturiertes Onboarding entscheidend zum Employer Branding beitragen. Ein funktionaler und gleichwohl persönlicher Onboarding-Prozess signalisiert neuen Mitarbeitenden Wertschätzung und vermittelt das Gefühl, im neuen Unternehmen willkommen zu sein. Diese Art der Unternehmenskultur trägt sich nach außen und zieht weitere Interessierte an, die Wert darauf legen, als Person und nicht als Nummer behandelt zu werden.</a:t>
            </a:r>
            <a:endParaRPr sz="900">
              <a:solidFill>
                <a:srgbClr val="333333"/>
              </a:solidFill>
              <a:latin typeface="Tahoma"/>
              <a:ea typeface="Tahoma"/>
              <a:cs typeface="Tahoma"/>
              <a:sym typeface="Tahoma"/>
            </a:endParaRPr>
          </a:p>
        </p:txBody>
      </p:sp>
      <p:sp>
        <p:nvSpPr>
          <p:cNvPr id="71" name="Google Shape;71;g11d6597a8c7_0_0"/>
          <p:cNvSpPr/>
          <p:nvPr/>
        </p:nvSpPr>
        <p:spPr>
          <a:xfrm>
            <a:off x="2152950" y="304997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2" name="Google Shape;72;g11d6597a8c7_0_0"/>
          <p:cNvSpPr/>
          <p:nvPr/>
        </p:nvSpPr>
        <p:spPr>
          <a:xfrm>
            <a:off x="2152950" y="468637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3" name="Google Shape;73;g11d6597a8c7_0_0"/>
          <p:cNvSpPr/>
          <p:nvPr/>
        </p:nvSpPr>
        <p:spPr>
          <a:xfrm>
            <a:off x="2152950" y="6551225"/>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4" name="Google Shape;74;g11d6597a8c7_0_0"/>
          <p:cNvSpPr/>
          <p:nvPr/>
        </p:nvSpPr>
        <p:spPr>
          <a:xfrm>
            <a:off x="2152950" y="8381250"/>
            <a:ext cx="3253800" cy="43200"/>
          </a:xfrm>
          <a:prstGeom prst="rect">
            <a:avLst/>
          </a:prstGeom>
          <a:solidFill>
            <a:srgbClr val="45A9C3">
              <a:alpha val="34120"/>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Tahoma"/>
              <a:ea typeface="Tahoma"/>
              <a:cs typeface="Tahoma"/>
              <a:sym typeface="Tahoma"/>
            </a:endParaRPr>
          </a:p>
        </p:txBody>
      </p:sp>
      <p:sp>
        <p:nvSpPr>
          <p:cNvPr id="75" name="Google Shape;75;g11d6597a8c7_0_0"/>
          <p:cNvSpPr txBox="1"/>
          <p:nvPr>
            <p:ph type="title"/>
          </p:nvPr>
        </p:nvSpPr>
        <p:spPr>
          <a:xfrm>
            <a:off x="-240100" y="10013875"/>
            <a:ext cx="1745700" cy="33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SzPts val="2400"/>
              <a:buNone/>
            </a:pPr>
            <a:r>
              <a:rPr b="1" lang="de" sz="1300">
                <a:solidFill>
                  <a:schemeClr val="lt1"/>
                </a:solidFill>
              </a:rPr>
              <a:t>arts.eu</a:t>
            </a:r>
            <a:endParaRPr b="1" sz="1300">
              <a:solidFill>
                <a:schemeClr val="lt1"/>
              </a:solidFill>
            </a:endParaRPr>
          </a:p>
        </p:txBody>
      </p:sp>
      <p:grpSp>
        <p:nvGrpSpPr>
          <p:cNvPr id="76" name="Google Shape;76;g11d6597a8c7_0_0"/>
          <p:cNvGrpSpPr/>
          <p:nvPr/>
        </p:nvGrpSpPr>
        <p:grpSpPr>
          <a:xfrm>
            <a:off x="5206433" y="-259970"/>
            <a:ext cx="2095862" cy="801855"/>
            <a:chOff x="4041775" y="149225"/>
            <a:chExt cx="2282825" cy="927000"/>
          </a:xfrm>
        </p:grpSpPr>
        <p:sp>
          <p:nvSpPr>
            <p:cNvPr id="77" name="Google Shape;77;g11d6597a8c7_0_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78" name="Google Shape;78;g11d6597a8c7_0_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79" name="Google Shape;79;g11d6597a8c7_0_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g11d6597a8c7_0_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g11d6597a8c7_0_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g11d6597a8c7_0_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g11d6597a8c7_0_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g11d6597a8c7_0_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g11d6597a8c7_0_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
        <p:nvSpPr>
          <p:cNvPr id="86" name="Google Shape;86;g11d6597a8c7_0_0"/>
          <p:cNvSpPr txBox="1"/>
          <p:nvPr/>
        </p:nvSpPr>
        <p:spPr>
          <a:xfrm>
            <a:off x="1001400" y="128450"/>
            <a:ext cx="4641000" cy="98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lang="de" sz="1300">
                <a:solidFill>
                  <a:schemeClr val="lt1"/>
                </a:solidFill>
                <a:latin typeface="Tahoma"/>
                <a:ea typeface="Tahoma"/>
                <a:cs typeface="Tahoma"/>
                <a:sym typeface="Tahoma"/>
              </a:rPr>
              <a:t>Vorteile von strukturiertem Onboarding:</a:t>
            </a:r>
            <a:endParaRPr b="0" i="0" sz="1300" u="none" cap="none" strike="noStrike">
              <a:solidFill>
                <a:schemeClr val="lt1"/>
              </a:solidFill>
              <a:latin typeface="Tahoma"/>
              <a:ea typeface="Tahoma"/>
              <a:cs typeface="Tahoma"/>
              <a:sym typeface="Tahoma"/>
            </a:endParaRPr>
          </a:p>
          <a:p>
            <a:pPr indent="0" lvl="0" marL="0" marR="0" rtl="0" algn="l">
              <a:lnSpc>
                <a:spcPct val="100000"/>
              </a:lnSpc>
              <a:spcBef>
                <a:spcPts val="1000"/>
              </a:spcBef>
              <a:spcAft>
                <a:spcPts val="0"/>
              </a:spcAft>
              <a:buClr>
                <a:srgbClr val="000000"/>
              </a:buClr>
              <a:buSzPts val="2800"/>
              <a:buFont typeface="Arial"/>
              <a:buNone/>
            </a:pPr>
            <a:r>
              <a:rPr lang="de" sz="2800">
                <a:solidFill>
                  <a:schemeClr val="lt1"/>
                </a:solidFill>
                <a:latin typeface="Tahoma"/>
                <a:ea typeface="Tahoma"/>
                <a:cs typeface="Tahoma"/>
                <a:sym typeface="Tahoma"/>
              </a:rPr>
              <a:t>Win - Win - Win!</a:t>
            </a:r>
            <a:endParaRPr b="0" i="0" sz="2800" u="none" cap="none" strike="noStrike">
              <a:solidFill>
                <a:schemeClr val="lt1"/>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