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439400" cx="7559675"/>
  <p:notesSz cx="6858000" cy="9144000"/>
  <p:embeddedFontLst>
    <p:embeddedFont>
      <p:font typeface="Roboto"/>
      <p:regular r:id="rId7"/>
      <p:bold r:id="rId8"/>
      <p:italic r:id="rId9"/>
      <p:boldItalic r:id="rId10"/>
    </p:embeddedFont>
    <p:embeddedFont>
      <p:font typeface="Tahoma"/>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sldGuideLst>
    </p:ext>
    <p:ext uri="http://customooxmlschemas.google.com/">
      <go:slidesCustomData xmlns:go="http://customooxmlschemas.google.com/" r:id="rId13" roundtripDataSignature="AMtx7mhoTTt17zFSwsE4CPk76g/eK020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Tahoma-regular.fntdata"/><Relationship Id="rId10" Type="http://schemas.openxmlformats.org/officeDocument/2006/relationships/font" Target="fonts/Roboto-boldItalic.fntdata"/><Relationship Id="rId13" Type="http://customschemas.google.com/relationships/presentationmetadata" Target="metadata"/><Relationship Id="rId12"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e01cd6d4a_0_0: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1e01cd6d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0" t="0"/>
          <a:stretch/>
        </p:blipFill>
        <p:spPr>
          <a:xfrm>
            <a:off x="0" y="-480000"/>
            <a:ext cx="7560000" cy="1754801"/>
          </a:xfrm>
          <a:prstGeom prst="rect">
            <a:avLst/>
          </a:prstGeom>
          <a:noFill/>
          <a:ln>
            <a:noFill/>
          </a:ln>
        </p:spPr>
      </p:pic>
      <p:pic>
        <p:nvPicPr>
          <p:cNvPr id="11" name="Google Shape;11;p3"/>
          <p:cNvPicPr preferRelativeResize="0"/>
          <p:nvPr/>
        </p:nvPicPr>
        <p:blipFill rotWithShape="1">
          <a:blip r:embed="rId3">
            <a:alphaModFix/>
          </a:blip>
          <a:srcRect b="0" l="0" r="0" t="0"/>
          <a:stretch/>
        </p:blipFill>
        <p:spPr>
          <a:xfrm>
            <a:off x="0" y="9981151"/>
            <a:ext cx="7560000" cy="458850"/>
          </a:xfrm>
          <a:prstGeom prst="rect">
            <a:avLst/>
          </a:prstGeom>
          <a:noFill/>
          <a:ln>
            <a:noFill/>
          </a:ln>
        </p:spPr>
      </p:pic>
      <p:sp>
        <p:nvSpPr>
          <p:cNvPr id="12" name="Google Shape;12;p3"/>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p4"/>
          <p:cNvPicPr preferRelativeResize="0"/>
          <p:nvPr/>
        </p:nvPicPr>
        <p:blipFill rotWithShape="1">
          <a:blip r:embed="rId2">
            <a:alphaModFix/>
          </a:blip>
          <a:srcRect b="0" l="0" r="0" t="0"/>
          <a:stretch/>
        </p:blipFill>
        <p:spPr>
          <a:xfrm>
            <a:off x="-25" y="1617375"/>
            <a:ext cx="7560025" cy="6790275"/>
          </a:xfrm>
          <a:prstGeom prst="rect">
            <a:avLst/>
          </a:prstGeom>
          <a:noFill/>
          <a:ln>
            <a:noFill/>
          </a:ln>
        </p:spPr>
      </p:pic>
      <p:sp>
        <p:nvSpPr>
          <p:cNvPr id="15" name="Google Shape;15;p4"/>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200"/>
              <a:buFont typeface="Arial"/>
              <a:buNone/>
              <a:defRPr sz="5200">
                <a:solidFill>
                  <a:srgbClr val="FFFFFF"/>
                </a:solidFill>
                <a:latin typeface="Tahoma"/>
                <a:ea typeface="Tahoma"/>
                <a:cs typeface="Tahoma"/>
                <a:sym typeface="Tahom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4"/>
          <p:cNvSpPr txBox="1"/>
          <p:nvPr>
            <p:ph idx="1" type="subTitle"/>
          </p:nvPr>
        </p:nvSpPr>
        <p:spPr>
          <a:xfrm>
            <a:off x="257705" y="8722800"/>
            <a:ext cx="7044600" cy="16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800"/>
              <a:buFont typeface="Arial"/>
              <a:buNone/>
              <a:defRPr sz="2700">
                <a:solidFill>
                  <a:srgbClr val="00677F"/>
                </a:solidFill>
                <a:latin typeface="Tahoma"/>
                <a:ea typeface="Tahoma"/>
                <a:cs typeface="Tahoma"/>
                <a:sym typeface="Tahom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4"/>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grpSp>
        <p:nvGrpSpPr>
          <p:cNvPr id="19" name="Google Shape;19;p4"/>
          <p:cNvGrpSpPr/>
          <p:nvPr/>
        </p:nvGrpSpPr>
        <p:grpSpPr>
          <a:xfrm>
            <a:off x="5206434" y="273430"/>
            <a:ext cx="2095862" cy="801855"/>
            <a:chOff x="4041775" y="149225"/>
            <a:chExt cx="2282825" cy="927000"/>
          </a:xfrm>
        </p:grpSpPr>
        <p:sp>
          <p:nvSpPr>
            <p:cNvPr id="20" name="Google Shape;20;p4"/>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1" name="Google Shape;21;p4"/>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2" name="Google Shape;22;p4"/>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3" name="Google Shape;23;p4"/>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4" name="Google Shape;24;p4"/>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5" name="Google Shape;25;p4"/>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6" name="Google Shape;26;p4"/>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7" name="Google Shape;27;p4"/>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8" name="Google Shape;28;p4"/>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29" name="Google Shape;29;p4"/>
          <p:cNvPicPr preferRelativeResize="0"/>
          <p:nvPr/>
        </p:nvPicPr>
        <p:blipFill rotWithShape="1">
          <a:blip r:embed="rId3">
            <a:alphaModFix/>
          </a:blip>
          <a:srcRect b="0" l="0" r="0" t="0"/>
          <a:stretch/>
        </p:blipFill>
        <p:spPr>
          <a:xfrm>
            <a:off x="0" y="10148100"/>
            <a:ext cx="7560000" cy="291899"/>
          </a:xfrm>
          <a:prstGeom prst="rect">
            <a:avLst/>
          </a:prstGeom>
          <a:noFill/>
          <a:ln>
            <a:noFill/>
          </a:ln>
        </p:spPr>
      </p:pic>
      <p:sp>
        <p:nvSpPr>
          <p:cNvPr id="30" name="Google Shape;30;p4"/>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5"/>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33" name="Google Shape;33;p5"/>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34" name="Google Shape;34;p5"/>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35" name="Google Shape;35;p5"/>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txBox="1"/>
          <p:nvPr/>
        </p:nvSpPr>
        <p:spPr>
          <a:xfrm>
            <a:off x="3981300" y="3971100"/>
            <a:ext cx="3014700" cy="5403600"/>
          </a:xfrm>
          <a:prstGeom prst="rect">
            <a:avLst/>
          </a:prstGeom>
          <a:solidFill>
            <a:srgbClr val="45A9C3"/>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t/>
            </a:r>
            <a:endParaRPr b="0" i="0" sz="1300" u="none" cap="none" strike="noStrike">
              <a:solidFill>
                <a:srgbClr val="FFFFFF"/>
              </a:solidFill>
              <a:latin typeface="Roboto"/>
              <a:ea typeface="Roboto"/>
              <a:cs typeface="Roboto"/>
              <a:sym typeface="Roboto"/>
            </a:endParaRPr>
          </a:p>
        </p:txBody>
      </p:sp>
      <p:sp>
        <p:nvSpPr>
          <p:cNvPr id="37" name="Google Shape;37;p5"/>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38" name="Google Shape;38;p5"/>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5"/>
          <p:cNvSpPr txBox="1"/>
          <p:nvPr>
            <p:ph idx="1" type="body"/>
          </p:nvPr>
        </p:nvSpPr>
        <p:spPr>
          <a:xfrm>
            <a:off x="257700" y="2339225"/>
            <a:ext cx="3306900" cy="683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0" name="Google Shape;40;p5"/>
          <p:cNvSpPr txBox="1"/>
          <p:nvPr>
            <p:ph idx="2" type="body"/>
          </p:nvPr>
        </p:nvSpPr>
        <p:spPr>
          <a:xfrm>
            <a:off x="3995300" y="2339225"/>
            <a:ext cx="3000600" cy="1632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1" name="Google Shape;41;p5"/>
          <p:cNvSpPr txBox="1"/>
          <p:nvPr>
            <p:ph idx="3"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2" name="Shape 42"/>
        <p:cNvGrpSpPr/>
        <p:nvPr/>
      </p:nvGrpSpPr>
      <p:grpSpPr>
        <a:xfrm>
          <a:off x="0" y="0"/>
          <a:ext cx="0" cy="0"/>
          <a:chOff x="0" y="0"/>
          <a:chExt cx="0" cy="0"/>
        </a:xfrm>
      </p:grpSpPr>
      <p:sp>
        <p:nvSpPr>
          <p:cNvPr id="43" name="Google Shape;43;p6"/>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44" name="Google Shape;44;p6"/>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45" name="Google Shape;45;p6"/>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46" name="Google Shape;46;p6"/>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
          <p:cNvSpPr txBox="1"/>
          <p:nvPr/>
        </p:nvSpPr>
        <p:spPr>
          <a:xfrm>
            <a:off x="3981300" y="3971100"/>
            <a:ext cx="3014700" cy="5403600"/>
          </a:xfrm>
          <a:prstGeom prst="rect">
            <a:avLst/>
          </a:prstGeom>
          <a:solidFill>
            <a:srgbClr val="45A9C3"/>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t/>
            </a:r>
            <a:endParaRPr b="0" i="0" sz="1300" u="none" cap="none" strike="noStrike">
              <a:solidFill>
                <a:srgbClr val="FFFFFF"/>
              </a:solidFill>
              <a:latin typeface="Roboto"/>
              <a:ea typeface="Roboto"/>
              <a:cs typeface="Roboto"/>
              <a:sym typeface="Roboto"/>
            </a:endParaRPr>
          </a:p>
        </p:txBody>
      </p:sp>
      <p:sp>
        <p:nvSpPr>
          <p:cNvPr id="48" name="Google Shape;48;p6"/>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49" name="Google Shape;49;p6"/>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6"/>
          <p:cNvSpPr txBox="1"/>
          <p:nvPr>
            <p:ph idx="1" type="body"/>
          </p:nvPr>
        </p:nvSpPr>
        <p:spPr>
          <a:xfrm>
            <a:off x="476100" y="2339225"/>
            <a:ext cx="6826200" cy="1483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1" name="Google Shape;51;p6"/>
          <p:cNvSpPr txBox="1"/>
          <p:nvPr>
            <p:ph idx="2"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2" name="Google Shape;52;p6"/>
          <p:cNvSpPr txBox="1"/>
          <p:nvPr/>
        </p:nvSpPr>
        <p:spPr>
          <a:xfrm>
            <a:off x="476100" y="3971100"/>
            <a:ext cx="3014700" cy="5403600"/>
          </a:xfrm>
          <a:prstGeom prst="rect">
            <a:avLst/>
          </a:prstGeom>
          <a:solidFill>
            <a:srgbClr val="45A9C3"/>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t/>
            </a:r>
            <a:endParaRPr b="0" i="0" sz="1300" u="none" cap="none" strike="noStrike">
              <a:solidFill>
                <a:srgbClr val="FFFFFF"/>
              </a:solidFill>
              <a:latin typeface="Roboto"/>
              <a:ea typeface="Roboto"/>
              <a:cs typeface="Roboto"/>
              <a:sym typeface="Roboto"/>
            </a:endParaRPr>
          </a:p>
        </p:txBody>
      </p:sp>
      <p:sp>
        <p:nvSpPr>
          <p:cNvPr id="53" name="Google Shape;53;p6"/>
          <p:cNvSpPr txBox="1"/>
          <p:nvPr>
            <p:ph idx="3" type="body"/>
          </p:nvPr>
        </p:nvSpPr>
        <p:spPr>
          <a:xfrm>
            <a:off x="410100" y="3971225"/>
            <a:ext cx="3080700" cy="5198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4"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b="0" l="0" r="0" t="0"/>
          <a:stretch/>
        </p:blipFill>
        <p:spPr>
          <a:xfrm>
            <a:off x="0" y="0"/>
            <a:ext cx="7560000" cy="10440000"/>
          </a:xfrm>
          <a:prstGeom prst="rect">
            <a:avLst/>
          </a:prstGeom>
          <a:noFill/>
          <a:ln>
            <a:noFill/>
          </a:ln>
        </p:spPr>
      </p:pic>
      <p:sp>
        <p:nvSpPr>
          <p:cNvPr id="56" name="Google Shape;56;p7"/>
          <p:cNvSpPr txBox="1"/>
          <p:nvPr/>
        </p:nvSpPr>
        <p:spPr>
          <a:xfrm>
            <a:off x="408975" y="2339225"/>
            <a:ext cx="3155700" cy="683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de"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57" name="Google Shape;57;p7"/>
          <p:cNvSpPr txBox="1"/>
          <p:nvPr/>
        </p:nvSpPr>
        <p:spPr>
          <a:xfrm>
            <a:off x="347533" y="1771250"/>
            <a:ext cx="6981600" cy="797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600"/>
              </a:spcAft>
              <a:buClr>
                <a:srgbClr val="000000"/>
              </a:buClr>
              <a:buSzPts val="1800"/>
              <a:buFont typeface="Arial"/>
              <a:buNone/>
            </a:pPr>
            <a:r>
              <a:t/>
            </a:r>
            <a:endParaRPr b="0" i="0" sz="1300" u="none" cap="none" strike="noStrike">
              <a:solidFill>
                <a:srgbClr val="000000"/>
              </a:solidFill>
              <a:latin typeface="Roboto"/>
              <a:ea typeface="Roboto"/>
              <a:cs typeface="Roboto"/>
              <a:sym typeface="Roboto"/>
            </a:endParaRPr>
          </a:p>
        </p:txBody>
      </p:sp>
      <p:pic>
        <p:nvPicPr>
          <p:cNvPr id="58" name="Google Shape;58;p7"/>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59" name="Google Shape;59;p7"/>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60" name="Google Shape;60;p7"/>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Font typeface="Tahoma"/>
              <a:buNone/>
              <a:defRPr>
                <a:latin typeface="Tahoma"/>
                <a:ea typeface="Tahoma"/>
                <a:cs typeface="Tahoma"/>
                <a:sym typeface="Tahoma"/>
              </a:defRPr>
            </a:lvl2pPr>
            <a:lvl3pPr lvl="2" algn="l">
              <a:lnSpc>
                <a:spcPct val="100000"/>
              </a:lnSpc>
              <a:spcBef>
                <a:spcPts val="0"/>
              </a:spcBef>
              <a:spcAft>
                <a:spcPts val="0"/>
              </a:spcAft>
              <a:buSzPts val="2800"/>
              <a:buFont typeface="Tahoma"/>
              <a:buNone/>
              <a:defRPr>
                <a:latin typeface="Tahoma"/>
                <a:ea typeface="Tahoma"/>
                <a:cs typeface="Tahoma"/>
                <a:sym typeface="Tahoma"/>
              </a:defRPr>
            </a:lvl3pPr>
            <a:lvl4pPr lvl="3" algn="l">
              <a:lnSpc>
                <a:spcPct val="100000"/>
              </a:lnSpc>
              <a:spcBef>
                <a:spcPts val="0"/>
              </a:spcBef>
              <a:spcAft>
                <a:spcPts val="0"/>
              </a:spcAft>
              <a:buSzPts val="2800"/>
              <a:buFont typeface="Tahoma"/>
              <a:buNone/>
              <a:defRPr>
                <a:latin typeface="Tahoma"/>
                <a:ea typeface="Tahoma"/>
                <a:cs typeface="Tahoma"/>
                <a:sym typeface="Tahoma"/>
              </a:defRPr>
            </a:lvl4pPr>
            <a:lvl5pPr lvl="4" algn="l">
              <a:lnSpc>
                <a:spcPct val="100000"/>
              </a:lnSpc>
              <a:spcBef>
                <a:spcPts val="0"/>
              </a:spcBef>
              <a:spcAft>
                <a:spcPts val="0"/>
              </a:spcAft>
              <a:buSzPts val="2800"/>
              <a:buFont typeface="Tahoma"/>
              <a:buNone/>
              <a:defRPr>
                <a:latin typeface="Tahoma"/>
                <a:ea typeface="Tahoma"/>
                <a:cs typeface="Tahoma"/>
                <a:sym typeface="Tahoma"/>
              </a:defRPr>
            </a:lvl5pPr>
            <a:lvl6pPr lvl="5" algn="l">
              <a:lnSpc>
                <a:spcPct val="100000"/>
              </a:lnSpc>
              <a:spcBef>
                <a:spcPts val="0"/>
              </a:spcBef>
              <a:spcAft>
                <a:spcPts val="0"/>
              </a:spcAft>
              <a:buSzPts val="2800"/>
              <a:buFont typeface="Tahoma"/>
              <a:buNone/>
              <a:defRPr>
                <a:latin typeface="Tahoma"/>
                <a:ea typeface="Tahoma"/>
                <a:cs typeface="Tahoma"/>
                <a:sym typeface="Tahoma"/>
              </a:defRPr>
            </a:lvl6pPr>
            <a:lvl7pPr lvl="6" algn="l">
              <a:lnSpc>
                <a:spcPct val="100000"/>
              </a:lnSpc>
              <a:spcBef>
                <a:spcPts val="0"/>
              </a:spcBef>
              <a:spcAft>
                <a:spcPts val="0"/>
              </a:spcAft>
              <a:buSzPts val="2800"/>
              <a:buFont typeface="Tahoma"/>
              <a:buNone/>
              <a:defRPr>
                <a:latin typeface="Tahoma"/>
                <a:ea typeface="Tahoma"/>
                <a:cs typeface="Tahoma"/>
                <a:sym typeface="Tahoma"/>
              </a:defRPr>
            </a:lvl7pPr>
            <a:lvl8pPr lvl="7" algn="l">
              <a:lnSpc>
                <a:spcPct val="100000"/>
              </a:lnSpc>
              <a:spcBef>
                <a:spcPts val="0"/>
              </a:spcBef>
              <a:spcAft>
                <a:spcPts val="0"/>
              </a:spcAft>
              <a:buSzPts val="2800"/>
              <a:buFont typeface="Tahoma"/>
              <a:buNone/>
              <a:defRPr>
                <a:latin typeface="Tahoma"/>
                <a:ea typeface="Tahoma"/>
                <a:cs typeface="Tahoma"/>
                <a:sym typeface="Tahoma"/>
              </a:defRPr>
            </a:lvl8pPr>
            <a:lvl9pPr lvl="8" algn="l">
              <a:lnSpc>
                <a:spcPct val="100000"/>
              </a:lnSpc>
              <a:spcBef>
                <a:spcPts val="0"/>
              </a:spcBef>
              <a:spcAft>
                <a:spcPts val="0"/>
              </a:spcAft>
              <a:buSzPts val="2800"/>
              <a:buFont typeface="Tahoma"/>
              <a:buNone/>
              <a:defRPr>
                <a:latin typeface="Tahoma"/>
                <a:ea typeface="Tahoma"/>
                <a:cs typeface="Tahoma"/>
                <a:sym typeface="Tahom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Tahoma"/>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1pPr>
            <a:lvl2pPr indent="-317500" lvl="1" marL="914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2pPr>
            <a:lvl3pPr indent="-317500" lvl="2" marL="1371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3pPr>
            <a:lvl4pPr indent="-317500" lvl="3" marL="18288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4pPr>
            <a:lvl5pPr indent="-317500" lvl="4" marL="22860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5pPr>
            <a:lvl6pPr indent="-317500" lvl="5" marL="27432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6pPr>
            <a:lvl7pPr indent="-317500" lvl="6" marL="3200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7pPr>
            <a:lvl8pPr indent="-317500" lvl="7" marL="3657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8pPr>
            <a:lvl9pPr indent="-317500" lvl="8" marL="4114800" marR="0" rtl="0" algn="l">
              <a:lnSpc>
                <a:spcPct val="115000"/>
              </a:lnSpc>
              <a:spcBef>
                <a:spcPts val="1600"/>
              </a:spcBef>
              <a:spcAft>
                <a:spcPts val="1600"/>
              </a:spcAft>
              <a:buClr>
                <a:srgbClr val="000000"/>
              </a:buClr>
              <a:buSzPts val="1400"/>
              <a:buFont typeface="Tahoma"/>
              <a:buChar char="■"/>
              <a:defRPr b="0" i="0" sz="1400" u="none" cap="none" strike="noStrike">
                <a:solidFill>
                  <a:srgbClr val="000000"/>
                </a:solidFill>
                <a:latin typeface="Tahoma"/>
                <a:ea typeface="Tahoma"/>
                <a:cs typeface="Tahoma"/>
                <a:sym typeface="Tahoma"/>
              </a:defRPr>
            </a:lvl9pPr>
          </a:lstStyle>
          <a:p/>
        </p:txBody>
      </p:sp>
      <p:sp>
        <p:nvSpPr>
          <p:cNvPr id="8" name="Google Shape;8;p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1e01cd6d4a_0_0"/>
          <p:cNvSpPr txBox="1"/>
          <p:nvPr/>
        </p:nvSpPr>
        <p:spPr>
          <a:xfrm>
            <a:off x="990905" y="1358400"/>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DIREKTE FÜHRUNGSKRAFT</a:t>
            </a:r>
            <a:endParaRPr b="1" i="0" sz="1400" u="none" cap="none" strike="noStrike">
              <a:solidFill>
                <a:srgbClr val="45A9C3"/>
              </a:solidFill>
              <a:latin typeface="Tahoma"/>
              <a:ea typeface="Tahoma"/>
              <a:cs typeface="Tahoma"/>
              <a:sym typeface="Tahoma"/>
            </a:endParaRPr>
          </a:p>
          <a:p>
            <a:pPr indent="0" lvl="0" marL="0" marR="0" rtl="0" algn="just">
              <a:lnSpc>
                <a:spcPct val="115000"/>
              </a:lnSpc>
              <a:spcBef>
                <a:spcPts val="0"/>
              </a:spcBef>
              <a:spcAft>
                <a:spcPts val="0"/>
              </a:spcAft>
              <a:buClr>
                <a:srgbClr val="000000"/>
              </a:buClr>
              <a:buSzPts val="900"/>
              <a:buFont typeface="Arial"/>
              <a:buNone/>
            </a:pPr>
            <a:r>
              <a:rPr lang="de" sz="900">
                <a:solidFill>
                  <a:srgbClr val="333333"/>
                </a:solidFill>
                <a:latin typeface="Tahoma"/>
                <a:ea typeface="Tahoma"/>
                <a:cs typeface="Tahoma"/>
                <a:sym typeface="Tahoma"/>
              </a:rPr>
              <a:t>Zum Jobstart sind Sie die erste Bezugsperson, da Sie sich im Einstellungsprozess gegenseitig kennenlernen konnten. Daher werden an Ihre zentrale Rolle im Onboarding die höchsten Anforderungen gestellt, um Ihre Newcomer rundum gut zu integrieren. Sie stehen in der Verantwortung, die ersten Tage und Wochen gut zu organisieren, Erwartungen und Aufgaben klar zu kommunizieren, das beidseitige Feedback zu fördern und die Neuen als Person wahrzunehmen und individuell kennenzulernen. Seien Sie präsent und suchen regelmäßig aktiv das Gespräch mit Newcomern und Ihrem Team.</a:t>
            </a:r>
            <a:endParaRPr sz="900">
              <a:solidFill>
                <a:srgbClr val="333333"/>
              </a:solidFill>
              <a:latin typeface="Tahoma"/>
              <a:ea typeface="Tahoma"/>
              <a:cs typeface="Tahoma"/>
              <a:sym typeface="Tahoma"/>
            </a:endParaRPr>
          </a:p>
        </p:txBody>
      </p:sp>
      <p:sp>
        <p:nvSpPr>
          <p:cNvPr id="67" name="Google Shape;67;g11e01cd6d4a_0_0"/>
          <p:cNvSpPr txBox="1"/>
          <p:nvPr/>
        </p:nvSpPr>
        <p:spPr>
          <a:xfrm>
            <a:off x="990905" y="2885210"/>
            <a:ext cx="5577900" cy="1208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BUDDY</a:t>
            </a:r>
            <a:endParaRPr b="1">
              <a:solidFill>
                <a:srgbClr val="45A9C3"/>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Als Buddy sind Sie eine Art persönliche:r Pate:in auf Augenhöhe. Ihre Aufgabe ist es, Newcomern beim Entdecken der Unternehmenskultur zu helfen und Ansprechpartner:in zu sein für alle Fragen, die über das Fachliche hinausgehen. Helfen Sie den neuen Kolleg:innen, das Unternehmen auf sozialer Ebene kennenzulernen. Eröffnen Sie ihnen Ihr Netzwerk und unterstützen dabei, die ersten Kontakte zu knüpfen, damit sie sich schnell zurechtfinden und angekommen fühlen.</a:t>
            </a:r>
            <a:endParaRPr sz="900">
              <a:solidFill>
                <a:srgbClr val="333333"/>
              </a:solidFill>
              <a:latin typeface="Tahoma"/>
              <a:ea typeface="Tahoma"/>
              <a:cs typeface="Tahoma"/>
              <a:sym typeface="Tahoma"/>
            </a:endParaRPr>
          </a:p>
        </p:txBody>
      </p:sp>
      <p:sp>
        <p:nvSpPr>
          <p:cNvPr id="68" name="Google Shape;68;g11e01cd6d4a_0_0"/>
          <p:cNvSpPr txBox="1"/>
          <p:nvPr/>
        </p:nvSpPr>
        <p:spPr>
          <a:xfrm>
            <a:off x="990905" y="4252720"/>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TEAM</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Als Team sind Sie alle gemeinsam ein Wohlfühl-, Support- und Zusammenarbeitsbereich. Für jede:n einzelne:n von Ihnen. Treten Sie neuen Teammitgliedern so entgegen und unterstützen Sie sie in der Form, wie Sie es sich für sich selbst auch wünschen würden. Auf diese Weise werden Sie ein gut funktionierendes Team, das gemeinsam gesteckte Ziele erreicht und auch Freude daran hat. Eine besondere Aufgabe im Team haben Sie als Companion, um die konkrete inhaltliche Einarbeitung durchzuführen.</a:t>
            </a:r>
            <a:endParaRPr sz="900">
              <a:solidFill>
                <a:srgbClr val="333333"/>
              </a:solidFill>
              <a:latin typeface="Tahoma"/>
              <a:ea typeface="Tahoma"/>
              <a:cs typeface="Tahoma"/>
              <a:sym typeface="Tahoma"/>
            </a:endParaRPr>
          </a:p>
        </p:txBody>
      </p:sp>
      <p:sp>
        <p:nvSpPr>
          <p:cNvPr id="69" name="Google Shape;69;g11e01cd6d4a_0_0"/>
          <p:cNvSpPr txBox="1"/>
          <p:nvPr/>
        </p:nvSpPr>
        <p:spPr>
          <a:xfrm>
            <a:off x="990905" y="5779530"/>
            <a:ext cx="5577900" cy="1208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HUMAN RESOURCES</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HR ist federführend im Onboarding, bei Ihnen liegt der konzeptionell-strategische Part und auch das Sicherstellen einer qualitativen Durchführung. Darüber hinaus sollten Sie sich als HRler vom ersten Kontakt an darum bemühen, als vertrauensvoller Servicepartner wahrgenommen zu werden. Da es bei Ihnen liegt, gute Rahmen- und Arbeitsbedingungen zu schaffen und einen verlässlichen HR-Service zu bieten, tragen Sie durch eine persönliche Beziehung maßgeblich zur Zufriedenheit und Mitarbeiterbindung bei.</a:t>
            </a:r>
            <a:endParaRPr sz="900">
              <a:solidFill>
                <a:srgbClr val="333333"/>
              </a:solidFill>
              <a:latin typeface="Tahoma"/>
              <a:ea typeface="Tahoma"/>
              <a:cs typeface="Tahoma"/>
              <a:sym typeface="Tahoma"/>
            </a:endParaRPr>
          </a:p>
        </p:txBody>
      </p:sp>
      <p:sp>
        <p:nvSpPr>
          <p:cNvPr id="70" name="Google Shape;70;g11e01cd6d4a_0_0"/>
          <p:cNvSpPr txBox="1"/>
          <p:nvPr/>
        </p:nvSpPr>
        <p:spPr>
          <a:xfrm>
            <a:off x="990905" y="7147040"/>
            <a:ext cx="5577900" cy="1208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STAKEHOLDER</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Wenn Sie Stakeholder wie zum Beispiel ITler, Betriebsratsmitglied, Projekt- oder Schnittstellenkolleg:in sind, ist es Ihre Aufgabe im Onboarding, die Neuen herzlich willkommen zu heißen und Ihr (Prozess-)Wissen zu teilen. So können Newcomer schnell produktiv werden und die Fehlerquote wird - zum Vorteil aller Beteiligten - gering gehalten. Helfen Sie Neulingen dabei, ihr persönliches Netzwerk aufzubauen, denn auch dies steigert die Effektivität Ihrer gemeinsamen Arbeit.</a:t>
            </a:r>
            <a:endParaRPr sz="900">
              <a:solidFill>
                <a:srgbClr val="333333"/>
              </a:solidFill>
              <a:latin typeface="Tahoma"/>
              <a:ea typeface="Tahoma"/>
              <a:cs typeface="Tahoma"/>
              <a:sym typeface="Tahoma"/>
            </a:endParaRPr>
          </a:p>
        </p:txBody>
      </p:sp>
      <p:sp>
        <p:nvSpPr>
          <p:cNvPr id="71" name="Google Shape;71;g11e01cd6d4a_0_0"/>
          <p:cNvSpPr txBox="1"/>
          <p:nvPr/>
        </p:nvSpPr>
        <p:spPr>
          <a:xfrm>
            <a:off x="990905" y="8514550"/>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MANAGEMENT</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Als Teil des Management-Teams oder auch als nächsthöhere Führungskraft sollten Sie sich Zeit nehmen für eine kurze Einführung in die (Bereichs-)Strategie des Unternehmens, um den Newcomern einen globaleren Überblick über Ziele, Strategien und Funktionsweisen des Unternehmen zu ermöglichen. Zeigen Sie auf, wo der eigene Beitrag der Neueinstellungen bei der Erreichung dieser Ziele liegt, in welcher Form sie aktiv Einfluss nehmen können und wie sie auch außerhalb der Aufgabenbeschreibung ihrer Stelle ihre Stärken und Ideen verwirklichen können.</a:t>
            </a:r>
            <a:endParaRPr i="0" sz="900" u="none" cap="none" strike="noStrike">
              <a:solidFill>
                <a:srgbClr val="333333"/>
              </a:solidFill>
              <a:latin typeface="Tahoma"/>
              <a:ea typeface="Tahoma"/>
              <a:cs typeface="Tahoma"/>
              <a:sym typeface="Tahoma"/>
            </a:endParaRPr>
          </a:p>
        </p:txBody>
      </p:sp>
      <p:sp>
        <p:nvSpPr>
          <p:cNvPr id="72" name="Google Shape;72;g11e01cd6d4a_0_0"/>
          <p:cNvSpPr/>
          <p:nvPr/>
        </p:nvSpPr>
        <p:spPr>
          <a:xfrm>
            <a:off x="2152950" y="2821375"/>
            <a:ext cx="3253800" cy="43200"/>
          </a:xfrm>
          <a:prstGeom prst="rect">
            <a:avLst/>
          </a:prstGeom>
          <a:solidFill>
            <a:srgbClr val="45A9C3">
              <a:alpha val="3412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3" name="Google Shape;73;g11e01cd6d4a_0_0"/>
          <p:cNvSpPr/>
          <p:nvPr/>
        </p:nvSpPr>
        <p:spPr>
          <a:xfrm>
            <a:off x="2152950" y="4229175"/>
            <a:ext cx="3253800" cy="43200"/>
          </a:xfrm>
          <a:prstGeom prst="rect">
            <a:avLst/>
          </a:prstGeom>
          <a:solidFill>
            <a:srgbClr val="45A9C3">
              <a:alpha val="3412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4" name="Google Shape;74;g11e01cd6d4a_0_0"/>
          <p:cNvSpPr/>
          <p:nvPr/>
        </p:nvSpPr>
        <p:spPr>
          <a:xfrm>
            <a:off x="2152950" y="5484425"/>
            <a:ext cx="3253800" cy="43200"/>
          </a:xfrm>
          <a:prstGeom prst="rect">
            <a:avLst/>
          </a:prstGeom>
          <a:solidFill>
            <a:srgbClr val="45A9C3">
              <a:alpha val="3412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5" name="Google Shape;75;g11e01cd6d4a_0_0"/>
          <p:cNvSpPr/>
          <p:nvPr/>
        </p:nvSpPr>
        <p:spPr>
          <a:xfrm>
            <a:off x="2152950" y="7009650"/>
            <a:ext cx="3253800" cy="43200"/>
          </a:xfrm>
          <a:prstGeom prst="rect">
            <a:avLst/>
          </a:prstGeom>
          <a:solidFill>
            <a:srgbClr val="45A9C3">
              <a:alpha val="3412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6" name="Google Shape;76;g11e01cd6d4a_0_0"/>
          <p:cNvSpPr/>
          <p:nvPr/>
        </p:nvSpPr>
        <p:spPr>
          <a:xfrm>
            <a:off x="2152950" y="8424375"/>
            <a:ext cx="3253800" cy="43200"/>
          </a:xfrm>
          <a:prstGeom prst="rect">
            <a:avLst/>
          </a:prstGeom>
          <a:solidFill>
            <a:srgbClr val="45A9C3">
              <a:alpha val="3412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7" name="Google Shape;77;g11e01cd6d4a_0_0"/>
          <p:cNvSpPr txBox="1"/>
          <p:nvPr>
            <p:ph type="title"/>
          </p:nvPr>
        </p:nvSpPr>
        <p:spPr>
          <a:xfrm>
            <a:off x="-240100" y="10013875"/>
            <a:ext cx="1745700" cy="33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000"/>
              </a:spcAft>
              <a:buSzPts val="2400"/>
              <a:buNone/>
            </a:pPr>
            <a:r>
              <a:rPr b="1" lang="de" sz="1300">
                <a:solidFill>
                  <a:schemeClr val="lt1"/>
                </a:solidFill>
              </a:rPr>
              <a:t>arts.eu</a:t>
            </a:r>
            <a:endParaRPr b="1" sz="1300">
              <a:solidFill>
                <a:schemeClr val="lt1"/>
              </a:solidFill>
            </a:endParaRPr>
          </a:p>
        </p:txBody>
      </p:sp>
      <p:grpSp>
        <p:nvGrpSpPr>
          <p:cNvPr id="78" name="Google Shape;78;g11e01cd6d4a_0_0"/>
          <p:cNvGrpSpPr/>
          <p:nvPr/>
        </p:nvGrpSpPr>
        <p:grpSpPr>
          <a:xfrm>
            <a:off x="5206433" y="-259970"/>
            <a:ext cx="2095862" cy="801855"/>
            <a:chOff x="4041775" y="149225"/>
            <a:chExt cx="2282825" cy="927000"/>
          </a:xfrm>
        </p:grpSpPr>
        <p:sp>
          <p:nvSpPr>
            <p:cNvPr id="79" name="Google Shape;79;g11e01cd6d4a_0_0"/>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0" name="Google Shape;80;g11e01cd6d4a_0_0"/>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1" name="Google Shape;81;g11e01cd6d4a_0_0"/>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2" name="Google Shape;82;g11e01cd6d4a_0_0"/>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3" name="Google Shape;83;g11e01cd6d4a_0_0"/>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4" name="Google Shape;84;g11e01cd6d4a_0_0"/>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5" name="Google Shape;85;g11e01cd6d4a_0_0"/>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6" name="Google Shape;86;g11e01cd6d4a_0_0"/>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7" name="Google Shape;87;g11e01cd6d4a_0_0"/>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sp>
        <p:nvSpPr>
          <p:cNvPr id="88" name="Google Shape;88;g11e01cd6d4a_0_0"/>
          <p:cNvSpPr txBox="1"/>
          <p:nvPr/>
        </p:nvSpPr>
        <p:spPr>
          <a:xfrm>
            <a:off x="1001400" y="128450"/>
            <a:ext cx="4641000" cy="98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lang="de" sz="1300">
                <a:solidFill>
                  <a:schemeClr val="lt1"/>
                </a:solidFill>
                <a:latin typeface="Tahoma"/>
                <a:ea typeface="Tahoma"/>
                <a:cs typeface="Tahoma"/>
                <a:sym typeface="Tahoma"/>
              </a:rPr>
              <a:t>Rollen der Stakeholder im Onboarding:</a:t>
            </a:r>
            <a:endParaRPr b="0" i="0" sz="1300" u="none" cap="none" strike="noStrike">
              <a:solidFill>
                <a:schemeClr val="lt1"/>
              </a:solidFill>
              <a:latin typeface="Tahoma"/>
              <a:ea typeface="Tahoma"/>
              <a:cs typeface="Tahoma"/>
              <a:sym typeface="Tahoma"/>
            </a:endParaRPr>
          </a:p>
          <a:p>
            <a:pPr indent="0" lvl="0" marL="0" marR="0" rtl="0" algn="l">
              <a:lnSpc>
                <a:spcPct val="100000"/>
              </a:lnSpc>
              <a:spcBef>
                <a:spcPts val="1000"/>
              </a:spcBef>
              <a:spcAft>
                <a:spcPts val="0"/>
              </a:spcAft>
              <a:buClr>
                <a:srgbClr val="000000"/>
              </a:buClr>
              <a:buSzPts val="2800"/>
              <a:buFont typeface="Arial"/>
              <a:buNone/>
            </a:pPr>
            <a:r>
              <a:rPr lang="de" sz="2800">
                <a:solidFill>
                  <a:schemeClr val="lt1"/>
                </a:solidFill>
                <a:latin typeface="Tahoma"/>
                <a:ea typeface="Tahoma"/>
                <a:cs typeface="Tahoma"/>
                <a:sym typeface="Tahoma"/>
              </a:rPr>
              <a:t>Dein Beitrag zählt!</a:t>
            </a:r>
            <a:endParaRPr b="0" i="0" sz="28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lt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