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10439400" cx="7559675"/>
  <p:notesSz cx="6858000" cy="9144000"/>
  <p:embeddedFontLst>
    <p:embeddedFont>
      <p:font typeface="Roboto"/>
      <p:regular r:id="rId11"/>
      <p:bold r:id="rId12"/>
      <p:italic r:id="rId13"/>
      <p:boldItalic r:id="rId14"/>
    </p:embeddedFont>
    <p:embeddedFont>
      <p:font typeface="Tahoma"/>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guide id="3" orient="horz" pos="2749">
          <p15:clr>
            <a:srgbClr val="9AA0A6"/>
          </p15:clr>
        </p15:guide>
      </p15:sldGuideLst>
    </p:ext>
    <p:ext uri="http://customooxmlschemas.google.com/">
      <go:slidesCustomData xmlns:go="http://customooxmlschemas.google.com/" r:id="rId17" roundtripDataSignature="AMtx7mjrXc6InbnWGKHs8JwaSlkiSJNGq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 pos="2749"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Roboto-regular.fntdata"/><Relationship Id="rId10" Type="http://schemas.openxmlformats.org/officeDocument/2006/relationships/slide" Target="slides/slide5.xml"/><Relationship Id="rId13" Type="http://schemas.openxmlformats.org/officeDocument/2006/relationships/font" Target="fonts/Roboto-italic.fntdata"/><Relationship Id="rId12"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Tahoma-regular.fntdata"/><Relationship Id="rId14" Type="http://schemas.openxmlformats.org/officeDocument/2006/relationships/font" Target="fonts/Roboto-boldItalic.fntdata"/><Relationship Id="rId17" Type="http://customschemas.google.com/relationships/presentationmetadata" Target="metadata"/><Relationship Id="rId16"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2187575" y="685800"/>
            <a:ext cx="24828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19b8aac1ba_0_21: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119b8aac1ba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9b8aac1ba_0_59: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g119b8aac1ba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1" name="Google Shape;11;p9"/>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9"/>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5" name="Google Shape;15;p9"/>
          <p:cNvGrpSpPr/>
          <p:nvPr/>
        </p:nvGrpSpPr>
        <p:grpSpPr>
          <a:xfrm>
            <a:off x="5206434" y="273430"/>
            <a:ext cx="2095862" cy="801855"/>
            <a:chOff x="4041775" y="149225"/>
            <a:chExt cx="2282825" cy="927000"/>
          </a:xfrm>
        </p:grpSpPr>
        <p:sp>
          <p:nvSpPr>
            <p:cNvPr id="16" name="Google Shape;16;p9"/>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7" name="Google Shape;17;p9"/>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8" name="Google Shape;18;p9"/>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9" name="Google Shape;19;p9"/>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0" name="Google Shape;20;p9"/>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9"/>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9"/>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9"/>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9"/>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5" name="Google Shape;25;p9"/>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26" name="Google Shape;26;p9"/>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pic>
        <p:nvPicPr>
          <p:cNvPr id="28" name="Google Shape;28;p10"/>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29" name="Google Shape;29;p10"/>
          <p:cNvSpPr txBox="1"/>
          <p:nvPr/>
        </p:nvSpPr>
        <p:spPr>
          <a:xfrm>
            <a:off x="257725" y="10103075"/>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200" u="none" cap="none" strike="noStrike">
                <a:solidFill>
                  <a:srgbClr val="FFFFFF"/>
                </a:solidFill>
                <a:latin typeface="Tahoma"/>
                <a:ea typeface="Tahoma"/>
                <a:cs typeface="Tahoma"/>
                <a:sym typeface="Tahoma"/>
              </a:rPr>
              <a:t>arts.eu</a:t>
            </a:r>
            <a:endParaRPr b="1" i="0" sz="1200" u="none" cap="none" strike="noStrike">
              <a:solidFill>
                <a:srgbClr val="FFFFFF"/>
              </a:solidFill>
              <a:latin typeface="Tahoma"/>
              <a:ea typeface="Tahoma"/>
              <a:cs typeface="Tahoma"/>
              <a:sym typeface="Tahoma"/>
            </a:endParaRPr>
          </a:p>
        </p:txBody>
      </p:sp>
      <p:grpSp>
        <p:nvGrpSpPr>
          <p:cNvPr id="30" name="Google Shape;30;p10"/>
          <p:cNvGrpSpPr/>
          <p:nvPr/>
        </p:nvGrpSpPr>
        <p:grpSpPr>
          <a:xfrm>
            <a:off x="5206434" y="273430"/>
            <a:ext cx="2095862" cy="801855"/>
            <a:chOff x="4041775" y="149225"/>
            <a:chExt cx="2282825" cy="927000"/>
          </a:xfrm>
        </p:grpSpPr>
        <p:sp>
          <p:nvSpPr>
            <p:cNvPr id="31" name="Google Shape;31;p1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2" name="Google Shape;32;p1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3" name="Google Shape;33;p1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4" name="Google Shape;34;p1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5" name="Google Shape;35;p1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6" name="Google Shape;36;p1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7" name="Google Shape;37;p1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8" name="Google Shape;38;p1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9" name="Google Shape;39;p1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1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2" name="Google Shape;42;p11"/>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3" name="Google Shape;43;p11"/>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4" name="Google Shape;44;p11"/>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6" name="Google Shape;46;p11"/>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1"/>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8" name="Google Shape;48;p11"/>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9" name="Google Shape;49;p11"/>
          <p:cNvSpPr txBox="1"/>
          <p:nvPr>
            <p:ph idx="3" type="body"/>
          </p:nvPr>
        </p:nvSpPr>
        <p:spPr>
          <a:xfrm>
            <a:off x="3995300" y="5154372"/>
            <a:ext cx="3306900" cy="4015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1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52" name="Google Shape;52;p12"/>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53" name="Google Shape;53;p12"/>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4" name="Google Shape;54;p12"/>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2"/>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56" name="Google Shape;56;p12"/>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2"/>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8" name="Google Shape;58;p12"/>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9" name="Google Shape;59;p12"/>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0" y="0"/>
            <a:ext cx="7560000" cy="856798"/>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6703194" y="-9"/>
            <a:ext cx="856800" cy="856800"/>
          </a:xfrm>
          <a:prstGeom prst="rect">
            <a:avLst/>
          </a:prstGeom>
          <a:noFill/>
          <a:ln>
            <a:noFill/>
          </a:ln>
        </p:spPr>
      </p:pic>
      <p:pic>
        <p:nvPicPr>
          <p:cNvPr id="63" name="Google Shape;63;p13"/>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64" name="Google Shape;64;p13"/>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5" name="Google Shape;65;p1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68" name="Google Shape;68;p14"/>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69" name="Google Shape;69;p14"/>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70" name="Google Shape;70;p14"/>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71" name="Google Shape;71;p1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72" name="Google Shape;72;p14"/>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9.png"/><Relationship Id="rId7" Type="http://schemas.openxmlformats.org/officeDocument/2006/relationships/image" Target="../media/image12.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p:txBody>
      </p:sp>
      <p:grpSp>
        <p:nvGrpSpPr>
          <p:cNvPr id="78" name="Google Shape;78;p1"/>
          <p:cNvGrpSpPr/>
          <p:nvPr/>
        </p:nvGrpSpPr>
        <p:grpSpPr>
          <a:xfrm>
            <a:off x="5206435" y="273430"/>
            <a:ext cx="2095862" cy="801855"/>
            <a:chOff x="4041775" y="149225"/>
            <a:chExt cx="2282825" cy="927000"/>
          </a:xfrm>
        </p:grpSpPr>
        <p:sp>
          <p:nvSpPr>
            <p:cNvPr id="79" name="Google Shape;79;p1"/>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p1"/>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p1"/>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p1"/>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p1"/>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p1"/>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p1"/>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p1"/>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7" name="Google Shape;87;p1"/>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88" name="Google Shape;88;p1"/>
          <p:cNvPicPr preferRelativeResize="0"/>
          <p:nvPr/>
        </p:nvPicPr>
        <p:blipFill rotWithShape="1">
          <a:blip r:embed="rId3">
            <a:alphaModFix/>
          </a:blip>
          <a:srcRect b="0" l="0" r="0" t="0"/>
          <a:stretch/>
        </p:blipFill>
        <p:spPr>
          <a:xfrm>
            <a:off x="0" y="10148100"/>
            <a:ext cx="7560000" cy="291900"/>
          </a:xfrm>
          <a:prstGeom prst="rect">
            <a:avLst/>
          </a:prstGeom>
          <a:noFill/>
          <a:ln>
            <a:noFill/>
          </a:ln>
        </p:spPr>
      </p:pic>
      <p:sp>
        <p:nvSpPr>
          <p:cNvPr id="89" name="Google Shape;89;p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Roboto"/>
                <a:ea typeface="Roboto"/>
                <a:cs typeface="Roboto"/>
                <a:sym typeface="Roboto"/>
              </a:rPr>
              <a:t>arts.eu</a:t>
            </a:r>
            <a:endParaRPr b="1" i="0" sz="1400" u="none" cap="none" strike="noStrike">
              <a:solidFill>
                <a:srgbClr val="FFFFFF"/>
              </a:solidFill>
              <a:latin typeface="Roboto"/>
              <a:ea typeface="Roboto"/>
              <a:cs typeface="Roboto"/>
              <a:sym typeface="Roboto"/>
            </a:endParaRPr>
          </a:p>
        </p:txBody>
      </p:sp>
      <p:sp>
        <p:nvSpPr>
          <p:cNvPr id="90" name="Google Shape;90;p1"/>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ph idx="1" type="subTitle"/>
          </p:nvPr>
        </p:nvSpPr>
        <p:spPr>
          <a:xfrm>
            <a:off x="257700" y="8418000"/>
            <a:ext cx="7044600" cy="5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a:solidFill>
                  <a:schemeClr val="dk1"/>
                </a:solidFill>
              </a:rPr>
              <a:t>Manual to Me</a:t>
            </a:r>
            <a:endParaRPr sz="2700">
              <a:solidFill>
                <a:schemeClr val="dk1"/>
              </a:solidFill>
              <a:latin typeface="Tahoma"/>
              <a:ea typeface="Tahoma"/>
              <a:cs typeface="Tahoma"/>
              <a:sym typeface="Tahoma"/>
            </a:endParaRPr>
          </a:p>
        </p:txBody>
      </p:sp>
      <p:sp>
        <p:nvSpPr>
          <p:cNvPr id="92" name="Google Shape;92;p1"/>
          <p:cNvSpPr txBox="1"/>
          <p:nvPr/>
        </p:nvSpPr>
        <p:spPr>
          <a:xfrm>
            <a:off x="257700" y="9037675"/>
            <a:ext cx="54846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de">
                <a:solidFill>
                  <a:schemeClr val="dk1"/>
                </a:solidFill>
                <a:latin typeface="Tahoma"/>
                <a:ea typeface="Tahoma"/>
                <a:cs typeface="Tahoma"/>
                <a:sym typeface="Tahoma"/>
              </a:rPr>
              <a:t>Das Nutzer:innenhandbuch zur Selbstreflektion und Zusammenarbeit im Team</a:t>
            </a:r>
            <a:endParaRPr>
              <a:solidFill>
                <a:schemeClr val="dk1"/>
              </a:solidFill>
              <a:latin typeface="Tahoma"/>
              <a:ea typeface="Tahoma"/>
              <a:cs typeface="Tahoma"/>
              <a:sym typeface="Tahoma"/>
            </a:endParaRPr>
          </a:p>
        </p:txBody>
      </p:sp>
      <p:pic>
        <p:nvPicPr>
          <p:cNvPr id="93" name="Google Shape;93;p1"/>
          <p:cNvPicPr preferRelativeResize="0"/>
          <p:nvPr/>
        </p:nvPicPr>
        <p:blipFill rotWithShape="1">
          <a:blip r:embed="rId4">
            <a:alphaModFix/>
          </a:blip>
          <a:srcRect b="0" l="11592" r="11584" t="0"/>
          <a:stretch/>
        </p:blipFill>
        <p:spPr>
          <a:xfrm>
            <a:off x="0" y="1622350"/>
            <a:ext cx="7560003" cy="65590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5"/>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de" sz="2600"/>
              <a:t>Über dieses Kommunikations-Tool</a:t>
            </a:r>
            <a:endParaRPr sz="2600"/>
          </a:p>
        </p:txBody>
      </p:sp>
      <p:sp>
        <p:nvSpPr>
          <p:cNvPr id="99" name="Google Shape;99;p5"/>
          <p:cNvSpPr txBox="1"/>
          <p:nvPr>
            <p:ph idx="4294967295" type="body"/>
          </p:nvPr>
        </p:nvSpPr>
        <p:spPr>
          <a:xfrm>
            <a:off x="472950" y="1828625"/>
            <a:ext cx="6667200" cy="62379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de" sz="1200">
                <a:solidFill>
                  <a:schemeClr val="dk1"/>
                </a:solidFill>
                <a:highlight>
                  <a:schemeClr val="lt1"/>
                </a:highlight>
              </a:rPr>
              <a:t>Das “Manual to me” kann als </a:t>
            </a:r>
            <a:r>
              <a:rPr b="1" lang="de" sz="1200">
                <a:solidFill>
                  <a:schemeClr val="dk1"/>
                </a:solidFill>
                <a:highlight>
                  <a:schemeClr val="lt1"/>
                </a:highlight>
              </a:rPr>
              <a:t>Kennenlern- oder Teambuilding-Tool</a:t>
            </a:r>
            <a:r>
              <a:rPr lang="de" sz="1200">
                <a:solidFill>
                  <a:schemeClr val="dk1"/>
                </a:solidFill>
                <a:highlight>
                  <a:schemeClr val="lt1"/>
                </a:highlight>
              </a:rPr>
              <a:t> auf verschiedene Weisen eingesetzt werden. Wir empfehlen es bei der Integration von Newcomern so zu gestalten, dass jedes Teammitglied die nachfolgenden Seiten für sich ausfüllt und dann im zweiten Schritt diese Zusammenfassungen als Gesprächsbasis in den 1:1-Kennenlerngesprächen dienen. So ist es möglich, bereits frühen Kennenlerngesprächen Tiefe zu geben, mehr voneinander für die Zusammenarbeit zu erfahren und über den üblichen Smalltalk herauszukommen. Durch den Austausch mit allen Teammitgliedern entsteht dann bei dem neuen Teammitglied eine Art Team-Mind-Map, die eine gute Orientierung und ein Gefühl für die Charaktere im Team gibt.</a:t>
            </a:r>
            <a:endParaRPr sz="1200">
              <a:solidFill>
                <a:schemeClr val="dk1"/>
              </a:solidFill>
              <a:highlight>
                <a:schemeClr val="lt1"/>
              </a:highlight>
            </a:endParaRPr>
          </a:p>
          <a:p>
            <a:pPr indent="0" lvl="0" marL="1439999" rtl="0" algn="just">
              <a:lnSpc>
                <a:spcPct val="100000"/>
              </a:lnSpc>
              <a:spcBef>
                <a:spcPts val="1000"/>
              </a:spcBef>
              <a:spcAft>
                <a:spcPts val="0"/>
              </a:spcAft>
              <a:buClr>
                <a:schemeClr val="dk1"/>
              </a:buClr>
              <a:buSzPts val="1100"/>
              <a:buFont typeface="Arial"/>
              <a:buNone/>
            </a:pPr>
            <a:r>
              <a:rPr lang="de" sz="1200">
                <a:solidFill>
                  <a:schemeClr val="dk1"/>
                </a:solidFill>
                <a:highlight>
                  <a:schemeClr val="lt1"/>
                </a:highlight>
              </a:rPr>
              <a:t>Im Teambuilding bereits bestehender Teams kann das “Manual to me” genutzt werden, um Unausgesprochenes sichtbar zu machen. Haben die Teammitglieder bislang ihrem Gefühl vertraut, wie sie mit den einzelnen Kolleg:innen am besten agieren können, bietet das “Manual to me” das passende Tool, um die Wahrnehmungen mit der Selbsteinschätzung der einzelnen Teammitglieder abzugleichen.</a:t>
            </a:r>
            <a:endParaRPr sz="1200">
              <a:solidFill>
                <a:schemeClr val="dk1"/>
              </a:solidFill>
              <a:highlight>
                <a:schemeClr val="lt1"/>
              </a:highlight>
            </a:endParaRPr>
          </a:p>
          <a:p>
            <a:pPr indent="0" lvl="0" marL="1439999" rtl="0" algn="just">
              <a:lnSpc>
                <a:spcPct val="100000"/>
              </a:lnSpc>
              <a:spcBef>
                <a:spcPts val="1000"/>
              </a:spcBef>
              <a:spcAft>
                <a:spcPts val="0"/>
              </a:spcAft>
              <a:buClr>
                <a:schemeClr val="dk1"/>
              </a:buClr>
              <a:buSzPts val="1100"/>
              <a:buFont typeface="Arial"/>
              <a:buNone/>
            </a:pPr>
            <a:r>
              <a:rPr lang="de" sz="1200">
                <a:solidFill>
                  <a:schemeClr val="dk1"/>
                </a:solidFill>
                <a:highlight>
                  <a:schemeClr val="lt1"/>
                </a:highlight>
              </a:rPr>
              <a:t>Jede:r kann die Fragen in einer ruhigen Minute für sich beantworten und im Anschluss kann sich - selbstverständlich vertrauensvoll und in offener Atmosphäre - gemeinsam in der ganzen Gruppe darüber ausgetauscht werden. Bei einem gelungenen Austausch lernen die Teammitglieder, neben ihrem Selbstbild, zusätzlich ihr Fremdbild kennen. Nachfolgend können die ausgefüllten Sheets an einem - nur für das Team einsehbaren - Ort aufgehängt oder in einem gemeinsamen Laufwerk abgelegt werden.</a:t>
            </a:r>
            <a:endParaRPr sz="1200">
              <a:solidFill>
                <a:schemeClr val="dk1"/>
              </a:solidFill>
              <a:highlight>
                <a:schemeClr val="lt1"/>
              </a:highlight>
            </a:endParaRPr>
          </a:p>
          <a:p>
            <a:pPr indent="0" lvl="0" marL="0" rtl="0" algn="just">
              <a:lnSpc>
                <a:spcPct val="100000"/>
              </a:lnSpc>
              <a:spcBef>
                <a:spcPts val="1000"/>
              </a:spcBef>
              <a:spcAft>
                <a:spcPts val="0"/>
              </a:spcAft>
              <a:buClr>
                <a:schemeClr val="dk1"/>
              </a:buClr>
              <a:buSzPts val="1100"/>
              <a:buFont typeface="Arial"/>
              <a:buNone/>
            </a:pPr>
            <a:r>
              <a:rPr lang="de" sz="1200">
                <a:solidFill>
                  <a:schemeClr val="dk1"/>
                </a:solidFill>
                <a:highlight>
                  <a:schemeClr val="lt1"/>
                </a:highlight>
              </a:rPr>
              <a:t>Durch die flexiblen und vielfältigen Einsatzmöglichkeiten kann jedes Team für sich entscheiden, wie der passende Rahmen aussieht. Zudem kann auch die Vorlage angepasst, kategorisiert und nach eigenen Vorlieben ergänzt werden. Die einzige Bedingung - selbstverständlich neben der Einhaltung von Feedbackregeln - für einen offenen Austausch ist, dass alle das gleiche Template ausfüllen.</a:t>
            </a:r>
            <a:endParaRPr sz="1200">
              <a:solidFill>
                <a:schemeClr val="dk1"/>
              </a:solidFill>
              <a:highlight>
                <a:schemeClr val="lt1"/>
              </a:highlight>
            </a:endParaRPr>
          </a:p>
          <a:p>
            <a:pPr indent="0" lvl="0" marL="0" rtl="0" algn="l">
              <a:lnSpc>
                <a:spcPct val="115000"/>
              </a:lnSpc>
              <a:spcBef>
                <a:spcPts val="1000"/>
              </a:spcBef>
              <a:spcAft>
                <a:spcPts val="0"/>
              </a:spcAft>
              <a:buSzPts val="1800"/>
              <a:buNone/>
            </a:pPr>
            <a:r>
              <a:t/>
            </a:r>
            <a:endParaRPr/>
          </a:p>
        </p:txBody>
      </p:sp>
      <p:pic>
        <p:nvPicPr>
          <p:cNvPr id="100" name="Google Shape;100;p5"/>
          <p:cNvPicPr preferRelativeResize="0"/>
          <p:nvPr/>
        </p:nvPicPr>
        <p:blipFill>
          <a:blip r:embed="rId3">
            <a:alphaModFix/>
          </a:blip>
          <a:stretch>
            <a:fillRect/>
          </a:stretch>
        </p:blipFill>
        <p:spPr>
          <a:xfrm>
            <a:off x="897050" y="4364050"/>
            <a:ext cx="848850" cy="848850"/>
          </a:xfrm>
          <a:prstGeom prst="rect">
            <a:avLst/>
          </a:prstGeom>
          <a:noFill/>
          <a:ln>
            <a:noFill/>
          </a:ln>
        </p:spPr>
      </p:pic>
      <p:sp>
        <p:nvSpPr>
          <p:cNvPr id="101" name="Google Shape;101;p5"/>
          <p:cNvSpPr txBox="1"/>
          <p:nvPr/>
        </p:nvSpPr>
        <p:spPr>
          <a:xfrm>
            <a:off x="4267800" y="8892000"/>
            <a:ext cx="2882100" cy="1082700"/>
          </a:xfrm>
          <a:prstGeom prst="rect">
            <a:avLst/>
          </a:prstGeom>
          <a:noFill/>
          <a:ln>
            <a:noFill/>
          </a:ln>
        </p:spPr>
        <p:txBody>
          <a:bodyPr anchorCtr="0" anchor="t" bIns="91425" lIns="91425" spcFirstLastPara="1" rIns="91425" wrap="square" tIns="91425">
            <a:spAutoFit/>
          </a:bodyPr>
          <a:lstStyle/>
          <a:p>
            <a:pPr indent="0" lvl="0" marL="0" marR="397" rtl="0" algn="r">
              <a:spcBef>
                <a:spcPts val="800"/>
              </a:spcBef>
              <a:spcAft>
                <a:spcPts val="0"/>
              </a:spcAft>
              <a:buNone/>
            </a:pPr>
            <a:r>
              <a:rPr b="1" lang="de" sz="1500">
                <a:solidFill>
                  <a:srgbClr val="00677F"/>
                </a:solidFill>
                <a:latin typeface="Tahoma"/>
                <a:ea typeface="Tahoma"/>
                <a:cs typeface="Tahoma"/>
                <a:sym typeface="Tahoma"/>
              </a:rPr>
              <a:t>#transparenz</a:t>
            </a:r>
            <a:endParaRPr b="1" sz="1500">
              <a:solidFill>
                <a:srgbClr val="00677F"/>
              </a:solidFill>
              <a:latin typeface="Tahoma"/>
              <a:ea typeface="Tahoma"/>
              <a:cs typeface="Tahoma"/>
              <a:sym typeface="Tahoma"/>
            </a:endParaRPr>
          </a:p>
          <a:p>
            <a:pPr indent="0" lvl="0" marL="0" marR="397" rtl="0" algn="r">
              <a:spcBef>
                <a:spcPts val="800"/>
              </a:spcBef>
              <a:spcAft>
                <a:spcPts val="0"/>
              </a:spcAft>
              <a:buNone/>
            </a:pPr>
            <a:r>
              <a:rPr b="1" lang="de" sz="1500">
                <a:solidFill>
                  <a:srgbClr val="00677F"/>
                </a:solidFill>
                <a:latin typeface="Tahoma"/>
                <a:ea typeface="Tahoma"/>
                <a:cs typeface="Tahoma"/>
                <a:sym typeface="Tahoma"/>
              </a:rPr>
              <a:t>#teamwerden</a:t>
            </a:r>
            <a:endParaRPr b="1" sz="1500">
              <a:solidFill>
                <a:srgbClr val="00677F"/>
              </a:solidFill>
              <a:latin typeface="Tahoma"/>
              <a:ea typeface="Tahoma"/>
              <a:cs typeface="Tahoma"/>
              <a:sym typeface="Tahoma"/>
            </a:endParaRPr>
          </a:p>
          <a:p>
            <a:pPr indent="0" lvl="0" marL="0" marR="397" rtl="0" algn="r">
              <a:spcBef>
                <a:spcPts val="800"/>
              </a:spcBef>
              <a:spcAft>
                <a:spcPts val="0"/>
              </a:spcAft>
              <a:buNone/>
            </a:pPr>
            <a:r>
              <a:rPr b="1" lang="de" sz="1500">
                <a:solidFill>
                  <a:srgbClr val="00677F"/>
                </a:solidFill>
                <a:latin typeface="Tahoma"/>
                <a:ea typeface="Tahoma"/>
                <a:cs typeface="Tahoma"/>
                <a:sym typeface="Tahoma"/>
              </a:rPr>
              <a:t>#menschsein </a:t>
            </a:r>
            <a:endParaRPr>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idx="4294967295" type="title"/>
          </p:nvPr>
        </p:nvSpPr>
        <p:spPr>
          <a:xfrm>
            <a:off x="468000" y="432000"/>
            <a:ext cx="3857700" cy="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Über mich</a:t>
            </a:r>
            <a:endParaRPr sz="2600"/>
          </a:p>
        </p:txBody>
      </p:sp>
      <p:pic>
        <p:nvPicPr>
          <p:cNvPr id="107" name="Google Shape;107;p3"/>
          <p:cNvPicPr preferRelativeResize="0"/>
          <p:nvPr/>
        </p:nvPicPr>
        <p:blipFill>
          <a:blip r:embed="rId3">
            <a:alphaModFix/>
          </a:blip>
          <a:stretch>
            <a:fillRect/>
          </a:stretch>
        </p:blipFill>
        <p:spPr>
          <a:xfrm>
            <a:off x="1871000" y="1793325"/>
            <a:ext cx="304800" cy="304800"/>
          </a:xfrm>
          <a:prstGeom prst="rect">
            <a:avLst/>
          </a:prstGeom>
          <a:noFill/>
          <a:ln>
            <a:noFill/>
          </a:ln>
        </p:spPr>
      </p:pic>
      <p:pic>
        <p:nvPicPr>
          <p:cNvPr id="108" name="Google Shape;108;p3"/>
          <p:cNvPicPr preferRelativeResize="0"/>
          <p:nvPr/>
        </p:nvPicPr>
        <p:blipFill>
          <a:blip r:embed="rId4">
            <a:alphaModFix/>
          </a:blip>
          <a:stretch>
            <a:fillRect/>
          </a:stretch>
        </p:blipFill>
        <p:spPr>
          <a:xfrm>
            <a:off x="5501525" y="1793325"/>
            <a:ext cx="304800" cy="304800"/>
          </a:xfrm>
          <a:prstGeom prst="rect">
            <a:avLst/>
          </a:prstGeom>
          <a:noFill/>
          <a:ln>
            <a:noFill/>
          </a:ln>
        </p:spPr>
      </p:pic>
      <p:pic>
        <p:nvPicPr>
          <p:cNvPr id="109" name="Google Shape;109;p3"/>
          <p:cNvPicPr preferRelativeResize="0"/>
          <p:nvPr/>
        </p:nvPicPr>
        <p:blipFill>
          <a:blip r:embed="rId5">
            <a:alphaModFix/>
          </a:blip>
          <a:stretch>
            <a:fillRect/>
          </a:stretch>
        </p:blipFill>
        <p:spPr>
          <a:xfrm>
            <a:off x="1871000" y="4650950"/>
            <a:ext cx="304800" cy="304800"/>
          </a:xfrm>
          <a:prstGeom prst="rect">
            <a:avLst/>
          </a:prstGeom>
          <a:noFill/>
          <a:ln>
            <a:noFill/>
          </a:ln>
        </p:spPr>
      </p:pic>
      <p:pic>
        <p:nvPicPr>
          <p:cNvPr id="110" name="Google Shape;110;p3"/>
          <p:cNvPicPr preferRelativeResize="0"/>
          <p:nvPr/>
        </p:nvPicPr>
        <p:blipFill>
          <a:blip r:embed="rId6">
            <a:alphaModFix/>
          </a:blip>
          <a:stretch>
            <a:fillRect/>
          </a:stretch>
        </p:blipFill>
        <p:spPr>
          <a:xfrm>
            <a:off x="5501525" y="4650950"/>
            <a:ext cx="304800" cy="304800"/>
          </a:xfrm>
          <a:prstGeom prst="rect">
            <a:avLst/>
          </a:prstGeom>
          <a:noFill/>
          <a:ln>
            <a:noFill/>
          </a:ln>
        </p:spPr>
      </p:pic>
      <p:sp>
        <p:nvSpPr>
          <p:cNvPr id="111" name="Google Shape;111;p3"/>
          <p:cNvSpPr txBox="1"/>
          <p:nvPr/>
        </p:nvSpPr>
        <p:spPr>
          <a:xfrm>
            <a:off x="614900" y="2098125"/>
            <a:ext cx="2817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200">
                <a:latin typeface="Tahoma"/>
                <a:ea typeface="Tahoma"/>
                <a:cs typeface="Tahoma"/>
                <a:sym typeface="Tahoma"/>
              </a:rPr>
              <a:t>So sieht mein perfekter Arbeitstag aus</a:t>
            </a:r>
            <a:endParaRPr sz="1200">
              <a:latin typeface="Tahoma"/>
              <a:ea typeface="Tahoma"/>
              <a:cs typeface="Tahoma"/>
              <a:sym typeface="Tahoma"/>
            </a:endParaRPr>
          </a:p>
        </p:txBody>
      </p:sp>
      <p:sp>
        <p:nvSpPr>
          <p:cNvPr id="112" name="Google Shape;112;p3"/>
          <p:cNvSpPr txBox="1"/>
          <p:nvPr/>
        </p:nvSpPr>
        <p:spPr>
          <a:xfrm>
            <a:off x="4489625" y="2091075"/>
            <a:ext cx="2328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200">
                <a:latin typeface="Tahoma"/>
                <a:ea typeface="Tahoma"/>
                <a:cs typeface="Tahoma"/>
                <a:sym typeface="Tahoma"/>
              </a:rPr>
              <a:t>So sieht mein Horrortag aus</a:t>
            </a:r>
            <a:endParaRPr sz="1200">
              <a:latin typeface="Tahoma"/>
              <a:ea typeface="Tahoma"/>
              <a:cs typeface="Tahoma"/>
              <a:sym typeface="Tahoma"/>
            </a:endParaRPr>
          </a:p>
        </p:txBody>
      </p:sp>
      <p:sp>
        <p:nvSpPr>
          <p:cNvPr id="113" name="Google Shape;113;p3"/>
          <p:cNvSpPr txBox="1"/>
          <p:nvPr/>
        </p:nvSpPr>
        <p:spPr>
          <a:xfrm>
            <a:off x="1001150" y="4972500"/>
            <a:ext cx="20445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200">
                <a:latin typeface="Tahoma"/>
                <a:ea typeface="Tahoma"/>
                <a:cs typeface="Tahoma"/>
                <a:sym typeface="Tahoma"/>
              </a:rPr>
              <a:t>Was mich glücklich macht</a:t>
            </a:r>
            <a:endParaRPr sz="1200">
              <a:latin typeface="Tahoma"/>
              <a:ea typeface="Tahoma"/>
              <a:cs typeface="Tahoma"/>
              <a:sym typeface="Tahoma"/>
            </a:endParaRPr>
          </a:p>
        </p:txBody>
      </p:sp>
      <p:sp>
        <p:nvSpPr>
          <p:cNvPr id="114" name="Google Shape;114;p3"/>
          <p:cNvSpPr txBox="1"/>
          <p:nvPr/>
        </p:nvSpPr>
        <p:spPr>
          <a:xfrm>
            <a:off x="4289975" y="4972500"/>
            <a:ext cx="27279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200">
                <a:latin typeface="Tahoma"/>
                <a:ea typeface="Tahoma"/>
                <a:cs typeface="Tahoma"/>
                <a:sym typeface="Tahoma"/>
              </a:rPr>
              <a:t>Was mich unglücklich macht, stresst und aus dem Gleichgewicht bringt</a:t>
            </a:r>
            <a:endParaRPr sz="1200">
              <a:latin typeface="Tahoma"/>
              <a:ea typeface="Tahoma"/>
              <a:cs typeface="Tahoma"/>
              <a:sym typeface="Tahoma"/>
            </a:endParaRPr>
          </a:p>
        </p:txBody>
      </p:sp>
      <p:pic>
        <p:nvPicPr>
          <p:cNvPr id="115" name="Google Shape;115;p3"/>
          <p:cNvPicPr preferRelativeResize="0"/>
          <p:nvPr/>
        </p:nvPicPr>
        <p:blipFill>
          <a:blip r:embed="rId7">
            <a:alphaModFix/>
          </a:blip>
          <a:stretch>
            <a:fillRect/>
          </a:stretch>
        </p:blipFill>
        <p:spPr>
          <a:xfrm>
            <a:off x="1785675" y="7335125"/>
            <a:ext cx="475450" cy="475450"/>
          </a:xfrm>
          <a:prstGeom prst="rect">
            <a:avLst/>
          </a:prstGeom>
          <a:noFill/>
          <a:ln>
            <a:noFill/>
          </a:ln>
        </p:spPr>
      </p:pic>
      <p:sp>
        <p:nvSpPr>
          <p:cNvPr id="116" name="Google Shape;116;p3"/>
          <p:cNvSpPr txBox="1"/>
          <p:nvPr/>
        </p:nvSpPr>
        <p:spPr>
          <a:xfrm>
            <a:off x="773000" y="7810575"/>
            <a:ext cx="2500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latin typeface="Tahoma"/>
                <a:ea typeface="Tahoma"/>
                <a:cs typeface="Tahoma"/>
                <a:sym typeface="Tahoma"/>
              </a:rPr>
              <a:t>So kommuniziere ich am liebsten </a:t>
            </a:r>
            <a:endParaRPr sz="1200">
              <a:latin typeface="Tahoma"/>
              <a:ea typeface="Tahoma"/>
              <a:cs typeface="Tahoma"/>
              <a:sym typeface="Tahoma"/>
            </a:endParaRPr>
          </a:p>
          <a:p>
            <a:pPr indent="0" lvl="0" marL="0" rtl="0" algn="ctr">
              <a:spcBef>
                <a:spcPts val="0"/>
              </a:spcBef>
              <a:spcAft>
                <a:spcPts val="0"/>
              </a:spcAft>
              <a:buNone/>
            </a:pPr>
            <a:r>
              <a:rPr lang="de" sz="1200">
                <a:latin typeface="Tahoma"/>
                <a:ea typeface="Tahoma"/>
                <a:cs typeface="Tahoma"/>
                <a:sym typeface="Tahoma"/>
              </a:rPr>
              <a:t>(Ort &amp; Stil)</a:t>
            </a:r>
            <a:endParaRPr sz="1200">
              <a:latin typeface="Tahoma"/>
              <a:ea typeface="Tahoma"/>
              <a:cs typeface="Tahoma"/>
              <a:sym typeface="Tahoma"/>
            </a:endParaRPr>
          </a:p>
        </p:txBody>
      </p:sp>
      <p:sp>
        <p:nvSpPr>
          <p:cNvPr id="117" name="Google Shape;117;p3"/>
          <p:cNvSpPr txBox="1"/>
          <p:nvPr/>
        </p:nvSpPr>
        <p:spPr>
          <a:xfrm>
            <a:off x="4289975" y="7886325"/>
            <a:ext cx="2727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200">
                <a:latin typeface="Tahoma"/>
                <a:ea typeface="Tahoma"/>
                <a:cs typeface="Tahoma"/>
                <a:sym typeface="Tahoma"/>
              </a:rPr>
              <a:t>So kommuniziere ich gar nicht gerne</a:t>
            </a:r>
            <a:endParaRPr sz="1200">
              <a:latin typeface="Tahoma"/>
              <a:ea typeface="Tahoma"/>
              <a:cs typeface="Tahoma"/>
              <a:sym typeface="Tahoma"/>
            </a:endParaRPr>
          </a:p>
        </p:txBody>
      </p:sp>
      <p:pic>
        <p:nvPicPr>
          <p:cNvPr id="118" name="Google Shape;118;p3"/>
          <p:cNvPicPr preferRelativeResize="0"/>
          <p:nvPr/>
        </p:nvPicPr>
        <p:blipFill>
          <a:blip r:embed="rId8">
            <a:alphaModFix/>
          </a:blip>
          <a:stretch>
            <a:fillRect/>
          </a:stretch>
        </p:blipFill>
        <p:spPr>
          <a:xfrm>
            <a:off x="5349125" y="7356175"/>
            <a:ext cx="609600" cy="609600"/>
          </a:xfrm>
          <a:prstGeom prst="rect">
            <a:avLst/>
          </a:prstGeom>
          <a:noFill/>
          <a:ln>
            <a:noFill/>
          </a:ln>
        </p:spPr>
      </p:pic>
      <p:sp>
        <p:nvSpPr>
          <p:cNvPr id="119" name="Google Shape;119;p3"/>
          <p:cNvSpPr/>
          <p:nvPr/>
        </p:nvSpPr>
        <p:spPr>
          <a:xfrm>
            <a:off x="4108650" y="7274250"/>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572100" y="1724125"/>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572100" y="4483500"/>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572100" y="7274375"/>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4108650" y="4483350"/>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4108650" y="1724125"/>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19b8aac1ba_0_21"/>
          <p:cNvSpPr txBox="1"/>
          <p:nvPr>
            <p:ph idx="4294967295" type="title"/>
          </p:nvPr>
        </p:nvSpPr>
        <p:spPr>
          <a:xfrm>
            <a:off x="468000" y="432000"/>
            <a:ext cx="3857700" cy="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Über mich</a:t>
            </a:r>
            <a:endParaRPr sz="2600"/>
          </a:p>
        </p:txBody>
      </p:sp>
      <p:pic>
        <p:nvPicPr>
          <p:cNvPr id="130" name="Google Shape;130;g119b8aac1ba_0_21"/>
          <p:cNvPicPr preferRelativeResize="0"/>
          <p:nvPr/>
        </p:nvPicPr>
        <p:blipFill>
          <a:blip r:embed="rId3">
            <a:alphaModFix/>
          </a:blip>
          <a:stretch>
            <a:fillRect/>
          </a:stretch>
        </p:blipFill>
        <p:spPr>
          <a:xfrm>
            <a:off x="1785675" y="1829025"/>
            <a:ext cx="475450" cy="475450"/>
          </a:xfrm>
          <a:prstGeom prst="rect">
            <a:avLst/>
          </a:prstGeom>
          <a:noFill/>
          <a:ln>
            <a:noFill/>
          </a:ln>
        </p:spPr>
      </p:pic>
      <p:pic>
        <p:nvPicPr>
          <p:cNvPr id="131" name="Google Shape;131;g119b8aac1ba_0_21"/>
          <p:cNvPicPr preferRelativeResize="0"/>
          <p:nvPr/>
        </p:nvPicPr>
        <p:blipFill>
          <a:blip r:embed="rId4">
            <a:alphaModFix/>
          </a:blip>
          <a:stretch>
            <a:fillRect/>
          </a:stretch>
        </p:blipFill>
        <p:spPr>
          <a:xfrm>
            <a:off x="5383975" y="1761950"/>
            <a:ext cx="609600" cy="609600"/>
          </a:xfrm>
          <a:prstGeom prst="rect">
            <a:avLst/>
          </a:prstGeom>
          <a:noFill/>
          <a:ln>
            <a:noFill/>
          </a:ln>
        </p:spPr>
      </p:pic>
      <p:pic>
        <p:nvPicPr>
          <p:cNvPr id="132" name="Google Shape;132;g119b8aac1ba_0_21"/>
          <p:cNvPicPr preferRelativeResize="0"/>
          <p:nvPr/>
        </p:nvPicPr>
        <p:blipFill>
          <a:blip r:embed="rId5">
            <a:alphaModFix/>
          </a:blip>
          <a:stretch>
            <a:fillRect/>
          </a:stretch>
        </p:blipFill>
        <p:spPr>
          <a:xfrm>
            <a:off x="1771775" y="4597650"/>
            <a:ext cx="533400" cy="533400"/>
          </a:xfrm>
          <a:prstGeom prst="rect">
            <a:avLst/>
          </a:prstGeom>
          <a:noFill/>
          <a:ln>
            <a:noFill/>
          </a:ln>
        </p:spPr>
      </p:pic>
      <p:sp>
        <p:nvSpPr>
          <p:cNvPr id="133" name="Google Shape;133;g119b8aac1ba_0_21"/>
          <p:cNvSpPr txBox="1"/>
          <p:nvPr/>
        </p:nvSpPr>
        <p:spPr>
          <a:xfrm>
            <a:off x="766850" y="5078575"/>
            <a:ext cx="2551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200">
                <a:latin typeface="Tahoma"/>
                <a:ea typeface="Tahoma"/>
                <a:cs typeface="Tahoma"/>
                <a:sym typeface="Tahoma"/>
              </a:rPr>
              <a:t>Bitte gib mir Feedback auf die folgende Art &amp; Weise </a:t>
            </a:r>
            <a:endParaRPr sz="1200">
              <a:latin typeface="Tahoma"/>
              <a:ea typeface="Tahoma"/>
              <a:cs typeface="Tahoma"/>
              <a:sym typeface="Tahoma"/>
            </a:endParaRPr>
          </a:p>
          <a:p>
            <a:pPr indent="0" lvl="0" marL="0" rtl="0" algn="ctr">
              <a:spcBef>
                <a:spcPts val="0"/>
              </a:spcBef>
              <a:spcAft>
                <a:spcPts val="0"/>
              </a:spcAft>
              <a:buNone/>
            </a:pPr>
            <a:r>
              <a:rPr lang="de" sz="1200">
                <a:latin typeface="Tahoma"/>
                <a:ea typeface="Tahoma"/>
                <a:cs typeface="Tahoma"/>
                <a:sym typeface="Tahoma"/>
              </a:rPr>
              <a:t>(Kanal, wann und wo)</a:t>
            </a:r>
            <a:endParaRPr sz="1200">
              <a:latin typeface="Tahoma"/>
              <a:ea typeface="Tahoma"/>
              <a:cs typeface="Tahoma"/>
              <a:sym typeface="Tahoma"/>
            </a:endParaRPr>
          </a:p>
        </p:txBody>
      </p:sp>
      <p:pic>
        <p:nvPicPr>
          <p:cNvPr id="134" name="Google Shape;134;g119b8aac1ba_0_21"/>
          <p:cNvPicPr preferRelativeResize="0"/>
          <p:nvPr/>
        </p:nvPicPr>
        <p:blipFill>
          <a:blip r:embed="rId6">
            <a:alphaModFix/>
          </a:blip>
          <a:stretch>
            <a:fillRect/>
          </a:stretch>
        </p:blipFill>
        <p:spPr>
          <a:xfrm>
            <a:off x="5250838" y="4500050"/>
            <a:ext cx="685675" cy="685675"/>
          </a:xfrm>
          <a:prstGeom prst="rect">
            <a:avLst/>
          </a:prstGeom>
          <a:noFill/>
          <a:ln>
            <a:noFill/>
          </a:ln>
        </p:spPr>
      </p:pic>
      <p:sp>
        <p:nvSpPr>
          <p:cNvPr id="135" name="Google Shape;135;g119b8aac1ba_0_21"/>
          <p:cNvSpPr txBox="1"/>
          <p:nvPr/>
        </p:nvSpPr>
        <p:spPr>
          <a:xfrm>
            <a:off x="4571425" y="5109525"/>
            <a:ext cx="2044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200">
                <a:latin typeface="Tahoma"/>
                <a:ea typeface="Tahoma"/>
                <a:cs typeface="Tahoma"/>
                <a:sym typeface="Tahoma"/>
              </a:rPr>
              <a:t>Bitte so auf keinen Fall Feedback geben</a:t>
            </a:r>
            <a:endParaRPr sz="1200">
              <a:latin typeface="Tahoma"/>
              <a:ea typeface="Tahoma"/>
              <a:cs typeface="Tahoma"/>
              <a:sym typeface="Tahoma"/>
            </a:endParaRPr>
          </a:p>
        </p:txBody>
      </p:sp>
      <p:sp>
        <p:nvSpPr>
          <p:cNvPr id="136" name="Google Shape;136;g119b8aac1ba_0_21"/>
          <p:cNvSpPr txBox="1"/>
          <p:nvPr/>
        </p:nvSpPr>
        <p:spPr>
          <a:xfrm>
            <a:off x="656675" y="2330375"/>
            <a:ext cx="2763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Bedingungen, unter denen ich meine</a:t>
            </a:r>
            <a:endParaRPr sz="1200">
              <a:latin typeface="Tahoma"/>
              <a:ea typeface="Tahoma"/>
              <a:cs typeface="Tahoma"/>
              <a:sym typeface="Tahoma"/>
            </a:endParaRPr>
          </a:p>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Stärken voll einbringen und mein</a:t>
            </a:r>
            <a:endParaRPr sz="1200">
              <a:latin typeface="Tahoma"/>
              <a:ea typeface="Tahoma"/>
              <a:cs typeface="Tahoma"/>
              <a:sym typeface="Tahoma"/>
            </a:endParaRPr>
          </a:p>
          <a:p>
            <a:pPr indent="0" lvl="0" marL="0" rtl="0" algn="ctr">
              <a:spcBef>
                <a:spcPts val="0"/>
              </a:spcBef>
              <a:spcAft>
                <a:spcPts val="0"/>
              </a:spcAft>
              <a:buNone/>
            </a:pPr>
            <a:r>
              <a:rPr lang="de" sz="1200">
                <a:latin typeface="Tahoma"/>
                <a:ea typeface="Tahoma"/>
                <a:cs typeface="Tahoma"/>
                <a:sym typeface="Tahoma"/>
              </a:rPr>
              <a:t>Potenzial optimal ausschöpfen kann</a:t>
            </a:r>
            <a:endParaRPr sz="1200">
              <a:latin typeface="Tahoma"/>
              <a:ea typeface="Tahoma"/>
              <a:cs typeface="Tahoma"/>
              <a:sym typeface="Tahoma"/>
            </a:endParaRPr>
          </a:p>
        </p:txBody>
      </p:sp>
      <p:sp>
        <p:nvSpPr>
          <p:cNvPr id="137" name="Google Shape;137;g119b8aac1ba_0_21"/>
          <p:cNvSpPr txBox="1"/>
          <p:nvPr/>
        </p:nvSpPr>
        <p:spPr>
          <a:xfrm>
            <a:off x="4211875" y="2330375"/>
            <a:ext cx="2763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Bedingungen, unter denen ich meine</a:t>
            </a:r>
            <a:endParaRPr sz="1200">
              <a:latin typeface="Tahoma"/>
              <a:ea typeface="Tahoma"/>
              <a:cs typeface="Tahoma"/>
              <a:sym typeface="Tahoma"/>
            </a:endParaRPr>
          </a:p>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Stärken nicht nutzen kann und</a:t>
            </a:r>
            <a:endParaRPr sz="1200">
              <a:latin typeface="Tahoma"/>
              <a:ea typeface="Tahoma"/>
              <a:cs typeface="Tahoma"/>
              <a:sym typeface="Tahoma"/>
            </a:endParaRPr>
          </a:p>
          <a:p>
            <a:pPr indent="0" lvl="0" marL="0" rtl="0" algn="ctr">
              <a:spcBef>
                <a:spcPts val="0"/>
              </a:spcBef>
              <a:spcAft>
                <a:spcPts val="0"/>
              </a:spcAft>
              <a:buNone/>
            </a:pPr>
            <a:r>
              <a:rPr lang="de" sz="1200">
                <a:latin typeface="Tahoma"/>
                <a:ea typeface="Tahoma"/>
                <a:cs typeface="Tahoma"/>
                <a:sym typeface="Tahoma"/>
              </a:rPr>
              <a:t>mein Potenzial auf der Strecke bleibt</a:t>
            </a:r>
            <a:endParaRPr sz="1200">
              <a:latin typeface="Tahoma"/>
              <a:ea typeface="Tahoma"/>
              <a:cs typeface="Tahoma"/>
              <a:sym typeface="Tahoma"/>
            </a:endParaRPr>
          </a:p>
        </p:txBody>
      </p:sp>
      <p:cxnSp>
        <p:nvCxnSpPr>
          <p:cNvPr id="138" name="Google Shape;138;g119b8aac1ba_0_21"/>
          <p:cNvCxnSpPr/>
          <p:nvPr/>
        </p:nvCxnSpPr>
        <p:spPr>
          <a:xfrm>
            <a:off x="927125" y="8142100"/>
            <a:ext cx="2246400" cy="0"/>
          </a:xfrm>
          <a:prstGeom prst="straightConnector1">
            <a:avLst/>
          </a:prstGeom>
          <a:noFill/>
          <a:ln cap="flat" cmpd="sng" w="9525">
            <a:solidFill>
              <a:srgbClr val="595959"/>
            </a:solidFill>
            <a:prstDash val="dash"/>
            <a:round/>
            <a:headEnd len="med" w="med" type="none"/>
            <a:tailEnd len="med" w="med" type="none"/>
          </a:ln>
        </p:spPr>
      </p:cxnSp>
      <p:cxnSp>
        <p:nvCxnSpPr>
          <p:cNvPr id="139" name="Google Shape;139;g119b8aac1ba_0_21"/>
          <p:cNvCxnSpPr/>
          <p:nvPr/>
        </p:nvCxnSpPr>
        <p:spPr>
          <a:xfrm>
            <a:off x="4518325" y="8142100"/>
            <a:ext cx="2246400" cy="0"/>
          </a:xfrm>
          <a:prstGeom prst="straightConnector1">
            <a:avLst/>
          </a:prstGeom>
          <a:noFill/>
          <a:ln cap="flat" cmpd="sng" w="9525">
            <a:solidFill>
              <a:srgbClr val="595959"/>
            </a:solidFill>
            <a:prstDash val="dash"/>
            <a:round/>
            <a:headEnd len="med" w="med" type="none"/>
            <a:tailEnd len="med" w="med" type="none"/>
          </a:ln>
        </p:spPr>
      </p:cxnSp>
      <p:sp>
        <p:nvSpPr>
          <p:cNvPr id="140" name="Google Shape;140;g119b8aac1ba_0_21"/>
          <p:cNvSpPr/>
          <p:nvPr/>
        </p:nvSpPr>
        <p:spPr>
          <a:xfrm>
            <a:off x="4108650" y="7274250"/>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g119b8aac1ba_0_21"/>
          <p:cNvSpPr/>
          <p:nvPr/>
        </p:nvSpPr>
        <p:spPr>
          <a:xfrm>
            <a:off x="572100" y="1724125"/>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119b8aac1ba_0_21"/>
          <p:cNvSpPr/>
          <p:nvPr/>
        </p:nvSpPr>
        <p:spPr>
          <a:xfrm>
            <a:off x="572100" y="4483500"/>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119b8aac1ba_0_21"/>
          <p:cNvSpPr/>
          <p:nvPr/>
        </p:nvSpPr>
        <p:spPr>
          <a:xfrm>
            <a:off x="572100" y="7274375"/>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19b8aac1ba_0_21"/>
          <p:cNvSpPr/>
          <p:nvPr/>
        </p:nvSpPr>
        <p:spPr>
          <a:xfrm>
            <a:off x="4108650" y="4483350"/>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119b8aac1ba_0_21"/>
          <p:cNvSpPr/>
          <p:nvPr/>
        </p:nvSpPr>
        <p:spPr>
          <a:xfrm>
            <a:off x="4108650" y="1724125"/>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119b8aac1ba_0_59"/>
          <p:cNvSpPr txBox="1"/>
          <p:nvPr>
            <p:ph idx="4294967295" type="title"/>
          </p:nvPr>
        </p:nvSpPr>
        <p:spPr>
          <a:xfrm>
            <a:off x="468000" y="432000"/>
            <a:ext cx="3857700" cy="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In unserer Zusammenarbeit</a:t>
            </a:r>
            <a:endParaRPr sz="2600"/>
          </a:p>
        </p:txBody>
      </p:sp>
      <p:sp>
        <p:nvSpPr>
          <p:cNvPr id="151" name="Google Shape;151;g119b8aac1ba_0_59"/>
          <p:cNvSpPr/>
          <p:nvPr/>
        </p:nvSpPr>
        <p:spPr>
          <a:xfrm>
            <a:off x="4108650" y="7274250"/>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119b8aac1ba_0_59"/>
          <p:cNvSpPr/>
          <p:nvPr/>
        </p:nvSpPr>
        <p:spPr>
          <a:xfrm>
            <a:off x="572100" y="1724125"/>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119b8aac1ba_0_59"/>
          <p:cNvSpPr/>
          <p:nvPr/>
        </p:nvSpPr>
        <p:spPr>
          <a:xfrm>
            <a:off x="572100" y="4483500"/>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119b8aac1ba_0_59"/>
          <p:cNvSpPr/>
          <p:nvPr/>
        </p:nvSpPr>
        <p:spPr>
          <a:xfrm>
            <a:off x="572100" y="7274375"/>
            <a:ext cx="2955000" cy="2562000"/>
          </a:xfrm>
          <a:prstGeom prst="rect">
            <a:avLst/>
          </a:prstGeom>
          <a:noFill/>
          <a:ln cap="flat" cmpd="sng" w="19050">
            <a:solidFill>
              <a:srgbClr val="0097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119b8aac1ba_0_59"/>
          <p:cNvSpPr/>
          <p:nvPr/>
        </p:nvSpPr>
        <p:spPr>
          <a:xfrm>
            <a:off x="4108650" y="4483350"/>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119b8aac1ba_0_59"/>
          <p:cNvSpPr/>
          <p:nvPr/>
        </p:nvSpPr>
        <p:spPr>
          <a:xfrm>
            <a:off x="4108650" y="1724125"/>
            <a:ext cx="2955000" cy="2562000"/>
          </a:xfrm>
          <a:prstGeom prst="rect">
            <a:avLst/>
          </a:prstGeom>
          <a:noFill/>
          <a:ln cap="flat" cmpd="sng" w="19050">
            <a:solidFill>
              <a:srgbClr val="0067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7" name="Google Shape;157;g119b8aac1ba_0_59"/>
          <p:cNvPicPr preferRelativeResize="0"/>
          <p:nvPr/>
        </p:nvPicPr>
        <p:blipFill>
          <a:blip r:embed="rId3">
            <a:alphaModFix/>
          </a:blip>
          <a:stretch>
            <a:fillRect/>
          </a:stretch>
        </p:blipFill>
        <p:spPr>
          <a:xfrm>
            <a:off x="1744788" y="1775300"/>
            <a:ext cx="609600" cy="609600"/>
          </a:xfrm>
          <a:prstGeom prst="rect">
            <a:avLst/>
          </a:prstGeom>
          <a:noFill/>
          <a:ln>
            <a:noFill/>
          </a:ln>
        </p:spPr>
      </p:pic>
      <p:pic>
        <p:nvPicPr>
          <p:cNvPr id="158" name="Google Shape;158;g119b8aac1ba_0_59"/>
          <p:cNvPicPr preferRelativeResize="0"/>
          <p:nvPr/>
        </p:nvPicPr>
        <p:blipFill>
          <a:blip r:embed="rId4">
            <a:alphaModFix/>
          </a:blip>
          <a:stretch>
            <a:fillRect/>
          </a:stretch>
        </p:blipFill>
        <p:spPr>
          <a:xfrm>
            <a:off x="5281338" y="1775300"/>
            <a:ext cx="609600" cy="609600"/>
          </a:xfrm>
          <a:prstGeom prst="rect">
            <a:avLst/>
          </a:prstGeom>
          <a:noFill/>
          <a:ln>
            <a:noFill/>
          </a:ln>
        </p:spPr>
      </p:pic>
      <p:pic>
        <p:nvPicPr>
          <p:cNvPr id="159" name="Google Shape;159;g119b8aac1ba_0_59"/>
          <p:cNvPicPr preferRelativeResize="0"/>
          <p:nvPr/>
        </p:nvPicPr>
        <p:blipFill>
          <a:blip r:embed="rId5">
            <a:alphaModFix/>
          </a:blip>
          <a:stretch>
            <a:fillRect/>
          </a:stretch>
        </p:blipFill>
        <p:spPr>
          <a:xfrm>
            <a:off x="1744799" y="4769875"/>
            <a:ext cx="554100" cy="554100"/>
          </a:xfrm>
          <a:prstGeom prst="rect">
            <a:avLst/>
          </a:prstGeom>
          <a:noFill/>
          <a:ln>
            <a:noFill/>
          </a:ln>
        </p:spPr>
      </p:pic>
      <p:pic>
        <p:nvPicPr>
          <p:cNvPr id="160" name="Google Shape;160;g119b8aac1ba_0_59"/>
          <p:cNvPicPr preferRelativeResize="0"/>
          <p:nvPr/>
        </p:nvPicPr>
        <p:blipFill>
          <a:blip r:embed="rId6">
            <a:alphaModFix/>
          </a:blip>
          <a:stretch>
            <a:fillRect/>
          </a:stretch>
        </p:blipFill>
        <p:spPr>
          <a:xfrm>
            <a:off x="5281338" y="4681075"/>
            <a:ext cx="609600" cy="609600"/>
          </a:xfrm>
          <a:prstGeom prst="rect">
            <a:avLst/>
          </a:prstGeom>
          <a:noFill/>
          <a:ln>
            <a:noFill/>
          </a:ln>
        </p:spPr>
      </p:pic>
      <p:pic>
        <p:nvPicPr>
          <p:cNvPr id="161" name="Google Shape;161;g119b8aac1ba_0_59"/>
          <p:cNvPicPr preferRelativeResize="0"/>
          <p:nvPr/>
        </p:nvPicPr>
        <p:blipFill>
          <a:blip r:embed="rId7">
            <a:alphaModFix/>
          </a:blip>
          <a:stretch>
            <a:fillRect/>
          </a:stretch>
        </p:blipFill>
        <p:spPr>
          <a:xfrm>
            <a:off x="1744788" y="7651175"/>
            <a:ext cx="609600" cy="609600"/>
          </a:xfrm>
          <a:prstGeom prst="rect">
            <a:avLst/>
          </a:prstGeom>
          <a:noFill/>
          <a:ln>
            <a:noFill/>
          </a:ln>
        </p:spPr>
      </p:pic>
      <p:pic>
        <p:nvPicPr>
          <p:cNvPr id="162" name="Google Shape;162;g119b8aac1ba_0_59"/>
          <p:cNvPicPr preferRelativeResize="0"/>
          <p:nvPr/>
        </p:nvPicPr>
        <p:blipFill>
          <a:blip r:embed="rId8">
            <a:alphaModFix/>
          </a:blip>
          <a:stretch>
            <a:fillRect/>
          </a:stretch>
        </p:blipFill>
        <p:spPr>
          <a:xfrm>
            <a:off x="5309099" y="7663050"/>
            <a:ext cx="554100" cy="554100"/>
          </a:xfrm>
          <a:prstGeom prst="rect">
            <a:avLst/>
          </a:prstGeom>
          <a:noFill/>
          <a:ln>
            <a:noFill/>
          </a:ln>
        </p:spPr>
      </p:pic>
      <p:sp>
        <p:nvSpPr>
          <p:cNvPr id="163" name="Google Shape;163;g119b8aac1ba_0_59"/>
          <p:cNvSpPr txBox="1"/>
          <p:nvPr/>
        </p:nvSpPr>
        <p:spPr>
          <a:xfrm>
            <a:off x="572088" y="2344075"/>
            <a:ext cx="29550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Das macht mich besonders, anders als</a:t>
            </a:r>
            <a:endParaRPr sz="1200">
              <a:latin typeface="Tahoma"/>
              <a:ea typeface="Tahoma"/>
              <a:cs typeface="Tahoma"/>
              <a:sym typeface="Tahoma"/>
            </a:endParaRPr>
          </a:p>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andere (im positiven Sinne - mein USP)</a:t>
            </a:r>
            <a:endParaRPr sz="1200">
              <a:latin typeface="Tahoma"/>
              <a:ea typeface="Tahoma"/>
              <a:cs typeface="Tahoma"/>
              <a:sym typeface="Tahoma"/>
            </a:endParaRPr>
          </a:p>
          <a:p>
            <a:pPr indent="0" lvl="0" marL="0" rtl="0" algn="ctr">
              <a:spcBef>
                <a:spcPts val="0"/>
              </a:spcBef>
              <a:spcAft>
                <a:spcPts val="0"/>
              </a:spcAft>
              <a:buNone/>
            </a:pPr>
            <a:r>
              <a:t/>
            </a:r>
            <a:endParaRPr sz="1200">
              <a:latin typeface="Tahoma"/>
              <a:ea typeface="Tahoma"/>
              <a:cs typeface="Tahoma"/>
              <a:sym typeface="Tahoma"/>
            </a:endParaRPr>
          </a:p>
        </p:txBody>
      </p:sp>
      <p:sp>
        <p:nvSpPr>
          <p:cNvPr id="164" name="Google Shape;164;g119b8aac1ba_0_59"/>
          <p:cNvSpPr txBox="1"/>
          <p:nvPr/>
        </p:nvSpPr>
        <p:spPr>
          <a:xfrm>
            <a:off x="4078338" y="2344075"/>
            <a:ext cx="3015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Gefühle, die mich kennzeichnen:</a:t>
            </a:r>
            <a:endParaRPr sz="1200">
              <a:latin typeface="Tahoma"/>
              <a:ea typeface="Tahoma"/>
              <a:cs typeface="Tahoma"/>
              <a:sym typeface="Tahoma"/>
            </a:endParaRPr>
          </a:p>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Ich werde leicht (ungeduldig, gestresst…)</a:t>
            </a:r>
            <a:endParaRPr sz="1200">
              <a:latin typeface="Tahoma"/>
              <a:ea typeface="Tahoma"/>
              <a:cs typeface="Tahoma"/>
              <a:sym typeface="Tahoma"/>
            </a:endParaRPr>
          </a:p>
          <a:p>
            <a:pPr indent="0" lvl="0" marL="0" rtl="0" algn="ctr">
              <a:spcBef>
                <a:spcPts val="0"/>
              </a:spcBef>
              <a:spcAft>
                <a:spcPts val="0"/>
              </a:spcAft>
              <a:buNone/>
            </a:pPr>
            <a:r>
              <a:t/>
            </a:r>
            <a:endParaRPr sz="1200">
              <a:latin typeface="Tahoma"/>
              <a:ea typeface="Tahoma"/>
              <a:cs typeface="Tahoma"/>
              <a:sym typeface="Tahoma"/>
            </a:endParaRPr>
          </a:p>
        </p:txBody>
      </p:sp>
      <p:sp>
        <p:nvSpPr>
          <p:cNvPr id="165" name="Google Shape;165;g119b8aac1ba_0_59"/>
          <p:cNvSpPr txBox="1"/>
          <p:nvPr/>
        </p:nvSpPr>
        <p:spPr>
          <a:xfrm>
            <a:off x="793488" y="5319450"/>
            <a:ext cx="2512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Darüber kannst du stundenlang mit mir reden</a:t>
            </a:r>
            <a:endParaRPr sz="1200">
              <a:latin typeface="Tahoma"/>
              <a:ea typeface="Tahoma"/>
              <a:cs typeface="Tahoma"/>
              <a:sym typeface="Tahoma"/>
            </a:endParaRPr>
          </a:p>
          <a:p>
            <a:pPr indent="0" lvl="0" marL="0" rtl="0" algn="ctr">
              <a:spcBef>
                <a:spcPts val="0"/>
              </a:spcBef>
              <a:spcAft>
                <a:spcPts val="0"/>
              </a:spcAft>
              <a:buNone/>
            </a:pPr>
            <a:r>
              <a:t/>
            </a:r>
            <a:endParaRPr sz="1200">
              <a:latin typeface="Tahoma"/>
              <a:ea typeface="Tahoma"/>
              <a:cs typeface="Tahoma"/>
              <a:sym typeface="Tahoma"/>
            </a:endParaRPr>
          </a:p>
        </p:txBody>
      </p:sp>
      <p:sp>
        <p:nvSpPr>
          <p:cNvPr id="166" name="Google Shape;166;g119b8aac1ba_0_59"/>
          <p:cNvSpPr txBox="1"/>
          <p:nvPr/>
        </p:nvSpPr>
        <p:spPr>
          <a:xfrm>
            <a:off x="4237038" y="5184888"/>
            <a:ext cx="2698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In der Zusammenarbeit glaube ich an (z.B. Augenhöhe, Wettbewerb,…)</a:t>
            </a:r>
            <a:endParaRPr sz="1200">
              <a:latin typeface="Tahoma"/>
              <a:ea typeface="Tahoma"/>
              <a:cs typeface="Tahoma"/>
              <a:sym typeface="Tahoma"/>
            </a:endParaRPr>
          </a:p>
          <a:p>
            <a:pPr indent="0" lvl="0" marL="0" rtl="0" algn="ctr">
              <a:spcBef>
                <a:spcPts val="0"/>
              </a:spcBef>
              <a:spcAft>
                <a:spcPts val="0"/>
              </a:spcAft>
              <a:buNone/>
            </a:pPr>
            <a:r>
              <a:t/>
            </a:r>
            <a:endParaRPr sz="1200">
              <a:latin typeface="Tahoma"/>
              <a:ea typeface="Tahoma"/>
              <a:cs typeface="Tahoma"/>
              <a:sym typeface="Tahoma"/>
            </a:endParaRPr>
          </a:p>
        </p:txBody>
      </p:sp>
      <p:sp>
        <p:nvSpPr>
          <p:cNvPr id="167" name="Google Shape;167;g119b8aac1ba_0_59"/>
          <p:cNvSpPr txBox="1"/>
          <p:nvPr/>
        </p:nvSpPr>
        <p:spPr>
          <a:xfrm>
            <a:off x="1027338" y="8181575"/>
            <a:ext cx="2044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Nutze mich für…</a:t>
            </a:r>
            <a:endParaRPr sz="1200">
              <a:latin typeface="Tahoma"/>
              <a:ea typeface="Tahoma"/>
              <a:cs typeface="Tahoma"/>
              <a:sym typeface="Tahoma"/>
            </a:endParaRPr>
          </a:p>
          <a:p>
            <a:pPr indent="0" lvl="0" marL="0" rtl="0" algn="ctr">
              <a:spcBef>
                <a:spcPts val="0"/>
              </a:spcBef>
              <a:spcAft>
                <a:spcPts val="0"/>
              </a:spcAft>
              <a:buNone/>
            </a:pPr>
            <a:r>
              <a:rPr lang="de" sz="1200">
                <a:latin typeface="Tahoma"/>
                <a:ea typeface="Tahoma"/>
                <a:cs typeface="Tahoma"/>
                <a:sym typeface="Tahoma"/>
              </a:rPr>
              <a:t>(hierin bin ich richtig stark)</a:t>
            </a:r>
            <a:endParaRPr sz="1200">
              <a:latin typeface="Tahoma"/>
              <a:ea typeface="Tahoma"/>
              <a:cs typeface="Tahoma"/>
              <a:sym typeface="Tahoma"/>
            </a:endParaRPr>
          </a:p>
        </p:txBody>
      </p:sp>
      <p:sp>
        <p:nvSpPr>
          <p:cNvPr id="168" name="Google Shape;168;g119b8aac1ba_0_59"/>
          <p:cNvSpPr txBox="1"/>
          <p:nvPr/>
        </p:nvSpPr>
        <p:spPr>
          <a:xfrm>
            <a:off x="4237050" y="8181575"/>
            <a:ext cx="2698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de" sz="1200">
                <a:latin typeface="Tahoma"/>
                <a:ea typeface="Tahoma"/>
                <a:cs typeface="Tahoma"/>
                <a:sym typeface="Tahoma"/>
              </a:rPr>
              <a:t>Ich bin am Ende des Tages zufrieden, wenn ich/wir …</a:t>
            </a:r>
            <a:endParaRPr sz="1200">
              <a:latin typeface="Tahoma"/>
              <a:ea typeface="Tahoma"/>
              <a:cs typeface="Tahoma"/>
              <a:sym typeface="Tahoma"/>
            </a:endParaRPr>
          </a:p>
          <a:p>
            <a:pPr indent="0" lvl="0" marL="0" rtl="0" algn="ctr">
              <a:spcBef>
                <a:spcPts val="0"/>
              </a:spcBef>
              <a:spcAft>
                <a:spcPts val="0"/>
              </a:spcAft>
              <a:buNone/>
            </a:pPr>
            <a:r>
              <a:t/>
            </a:r>
            <a:endParaRPr sz="1200">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